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8"/>
  </p:notesMasterIdLst>
  <p:handoutMasterIdLst>
    <p:handoutMasterId r:id="rId49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334" r:id="rId12"/>
    <p:sldId id="335" r:id="rId13"/>
    <p:sldId id="284" r:id="rId14"/>
    <p:sldId id="336" r:id="rId15"/>
    <p:sldId id="337" r:id="rId16"/>
    <p:sldId id="338" r:id="rId17"/>
    <p:sldId id="339" r:id="rId18"/>
    <p:sldId id="340" r:id="rId19"/>
    <p:sldId id="341" r:id="rId20"/>
    <p:sldId id="265" r:id="rId21"/>
    <p:sldId id="342" r:id="rId22"/>
    <p:sldId id="343" r:id="rId23"/>
    <p:sldId id="344" r:id="rId24"/>
    <p:sldId id="345" r:id="rId25"/>
    <p:sldId id="346" r:id="rId26"/>
    <p:sldId id="347" r:id="rId27"/>
    <p:sldId id="276" r:id="rId28"/>
    <p:sldId id="303" r:id="rId29"/>
    <p:sldId id="294" r:id="rId30"/>
    <p:sldId id="293" r:id="rId31"/>
    <p:sldId id="277" r:id="rId32"/>
    <p:sldId id="348" r:id="rId33"/>
    <p:sldId id="321" r:id="rId34"/>
    <p:sldId id="349" r:id="rId35"/>
    <p:sldId id="350" r:id="rId36"/>
    <p:sldId id="351" r:id="rId37"/>
    <p:sldId id="288" r:id="rId38"/>
    <p:sldId id="352" r:id="rId39"/>
    <p:sldId id="353" r:id="rId40"/>
    <p:sldId id="354" r:id="rId41"/>
    <p:sldId id="355" r:id="rId42"/>
    <p:sldId id="356" r:id="rId43"/>
    <p:sldId id="357" r:id="rId44"/>
    <p:sldId id="358" r:id="rId45"/>
    <p:sldId id="359" r:id="rId46"/>
    <p:sldId id="329" r:id="rId47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C7DDB"/>
    <a:srgbClr val="0948CB"/>
    <a:srgbClr val="0B49CB"/>
    <a:srgbClr val="F2F4F8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0" d="100"/>
          <a:sy n="50" d="100"/>
        </p:scale>
        <p:origin x="138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commentAuthors" Target="commentAuthors.xml"/><Relationship Id="rId55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notesMaster" Target="notesMasters/notesMaster1.xml"/><Relationship Id="rId56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4315A-77BC-C0C8-698F-FCDD71DC8D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5D1A92-B555-99BE-65C7-4BA80D017A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8F5C0B-7EF1-C424-4725-ECDB5A78A2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1BBA7E-A339-8962-8F48-B9AD2B0D3A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0241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D8A8FC-C853-E5E4-A1E3-EE1B97296C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94718D-B296-8A02-768F-47C74B8538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5F6EB5-AC8C-AD21-F3A9-05D2364373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748D0-AD0A-2B6C-4601-2759A698DC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611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20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2856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0C30E-E308-4113-F556-9FF65AE3B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8A6363-2627-D5C1-D763-9E422ABB84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AD849C9-B633-D263-5A27-4670720C6C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DE930-2916-9536-EC67-216943AB59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5602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0577C-56D0-754F-1C0A-47C4E0C9E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F324D5-E540-F210-18C4-BD247608B7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B28395-26F5-F80A-B3B2-698CC1247E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C6BD8-362F-59B3-9D8A-370EC1B2F8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3201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261641-A69A-5650-7338-AF64300BC5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9DBDD3-8046-C435-BA40-2C037B6C81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6F4A2D-2373-831E-9832-BB9D0D1D7C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698CCA-A3B4-EEDE-BEF1-4C8F262523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9883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3D8E9-D9C2-DF92-86A4-8086767B8D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4AEEAD-7830-FD13-9532-EB9D8F2604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0ED10A-EC35-AA82-DD07-DE348C384C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3C0FAF-8E04-8A6C-F64A-8AB1054601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1389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1970F7-B879-261C-28B7-42C7E497A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780637-2F27-DB6E-C146-2A496649E6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853B90-953E-EB15-85E8-A6B5A497F2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F46444-DB01-F581-986E-1A88F8BBA5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001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536EB9-6B21-785E-503B-19A5F46EB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DFBB89-B356-FC0E-20B9-6FF3BF2185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49F750-16D5-3878-8872-3B908E24D0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7104A9-EF21-59B1-13ED-2540CC5C60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1206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CBDA2B-A6C2-BF70-D833-01481F6625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768DE2-F1E8-EDAF-2514-FF3FB85C25E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3854E6-ED77-D5B4-47BF-D5476121D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1FD478-1DFD-DA2C-DC53-0A7D3F1D62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5283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DC2E68-24C7-C796-6DAA-D46EEFFE91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544928-8988-8608-6C12-C058419059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88909B-84A0-55A1-96F1-FABEF3FD6C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3DD85-F478-E2A1-DAB5-7BA493BAE9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00393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C058DF-C67E-8011-28DD-1DD29CE73A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355810-FC31-5DD4-7512-A0EBF02BC3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92A310-42FD-75DC-FBCE-0CA510959F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01A0AD-1CEA-DBF2-8772-D36A63A627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9237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57842E-1A10-CA70-2FAC-59AD1E148A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D485359-2B5A-66B4-EC3F-735768DFF5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D5972C-C8F0-90ED-535E-55065D58E3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F77868-7D03-B90E-63C9-23827200F5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6046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AFEE95-3139-FC0D-A980-AC4ECD7B72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CB424E-A2E3-387A-9B5A-C0BFDDCBA2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0E7F8B-1FFA-E1A4-84F4-1C7762C12F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5F5F5-3F76-0E6D-45A1-D35B2A8367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3398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55603-B3FE-AD34-6828-B97306ADD8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E79BB8-1262-B06B-FE1A-FDA905FDD7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76BAC7-0C83-84CD-968D-048F3B7110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1CACA8-1AFB-C7AC-4000-D695CC4CE2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310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A5DE0A-3362-B368-E200-78E612A36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8021C2-781D-E220-51A7-EEFF073D3F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210A91-2D65-E813-FD49-7EBC410616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646BD1-93ED-5758-F5F7-AFE5C44EFE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099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1325A2-6C6D-E29B-AD72-099FDC20F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7E122E-9DC2-1FAF-C061-14D088278B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E180C8C-8F28-59CD-32E5-5D2F51A75E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EDED89-DEF5-E8D9-27BA-77192314443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39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07CAA-A4C7-2E2A-3EB4-5E7409519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664A49-4428-544A-715E-B6568D32E2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5493D44-00E5-38F8-884B-FD2CAB5519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76AF65-9CD1-A92C-C969-6E71A8FF9CA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677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2056F-88CD-8BC3-4DF3-97AB0866E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52B374D-3C9B-871C-58B9-3F4F35E9BF5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291FD1-0FD2-A215-EC65-B8D71CEDA5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7819A9-CC91-39AC-5FA1-FC3EABE841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45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D90C5B-BCA0-4D3E-786C-A3F887553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82DB0A-DE86-FAAB-5927-401AB8419A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71CFB7-E879-A784-77BC-5BE8DD5091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36381D-E7CB-A3EE-CC55-0528BDD337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767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BF7D7-C44D-D89C-5E01-6D611125C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46BAF1F-AEFB-6B98-1686-C4ED26724A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9595D85-1BCD-9F91-45E3-DB02B928FB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EC06F5-B915-FE53-3D30-FB57C4C5D5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640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ED8DAA-1A14-45BD-6FE8-D4692FC6E5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EC7E71B-EF64-D8D7-0A93-6C1053A9C9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B5507C-3F7C-9D84-AF60-20C28ABB26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70DDBE-42A1-212E-24B1-CBF26563C4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889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19-Oct-25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Nyein Min Tun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19-Oct-2025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CAA730-D7FC-150F-C7E0-FEB4500B0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076902-DD63-3D9A-1389-99CD23E66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FAF9E12-DEB8-158F-4FBD-FB94B7392541}"/>
              </a:ext>
            </a:extLst>
          </p:cNvPr>
          <p:cNvSpPr txBox="1">
            <a:spLocks/>
          </p:cNvSpPr>
          <p:nvPr/>
        </p:nvSpPr>
        <p:spPr>
          <a:xfrm>
            <a:off x="770011" y="1353788"/>
            <a:ext cx="10104817" cy="543889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Key Findings: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sz="2600" b="1" dirty="0"/>
              <a:t>Success Trend:</a:t>
            </a:r>
            <a:r>
              <a:rPr lang="en-US" sz="2600" dirty="0"/>
              <a:t> All launch sites show increasing success rates over time (by flight number)</a:t>
            </a:r>
          </a:p>
          <a:p>
            <a:r>
              <a:rPr lang="en-US" sz="2600" b="1" dirty="0"/>
              <a:t>Early Failures:</a:t>
            </a:r>
            <a:r>
              <a:rPr lang="en-US" sz="2600" dirty="0"/>
              <a:t> Initial flights (numbers 1-20) predominantly resulted in failures</a:t>
            </a:r>
          </a:p>
          <a:p>
            <a:r>
              <a:rPr lang="en-US" sz="2600" b="1" dirty="0"/>
              <a:t>Site Comparison:</a:t>
            </a:r>
            <a:r>
              <a:rPr lang="en-US" sz="2600" dirty="0"/>
              <a:t> </a:t>
            </a:r>
          </a:p>
          <a:p>
            <a:pPr lvl="1"/>
            <a:r>
              <a:rPr lang="en-US" sz="2600" dirty="0"/>
              <a:t>CCAFS SLC-40: Highest volume of launches</a:t>
            </a:r>
          </a:p>
          <a:p>
            <a:pPr lvl="1"/>
            <a:r>
              <a:rPr lang="en-US" sz="2600" dirty="0"/>
              <a:t>VAFB SLC-4E: Higher proportion of successful landings relative to total attempts</a:t>
            </a:r>
          </a:p>
          <a:p>
            <a:pPr lvl="1"/>
            <a:r>
              <a:rPr lang="en-US" sz="2600" dirty="0"/>
              <a:t>KSC LC-39A: Consistent success in later flights</a:t>
            </a:r>
          </a:p>
          <a:p>
            <a:r>
              <a:rPr lang="en-US" sz="2600" b="1" dirty="0"/>
              <a:t>Insight:</a:t>
            </a:r>
            <a:r>
              <a:rPr lang="en-US" sz="2600" dirty="0"/>
              <a:t> Clear evidence of learning curve and continuous operational improvements across all facilities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39CB41B-36D3-52FF-766F-443BEEDEBF1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Results - Flight Number vs. Launch 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1118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CECC64-3F67-3C9B-5689-B0E30A0AB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A1225E-59C0-1042-6CE5-F1FD530262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C37FB0B-180F-6C33-B08C-300D572F994C}"/>
              </a:ext>
            </a:extLst>
          </p:cNvPr>
          <p:cNvSpPr txBox="1">
            <a:spLocks/>
          </p:cNvSpPr>
          <p:nvPr/>
        </p:nvSpPr>
        <p:spPr>
          <a:xfrm>
            <a:off x="770011" y="1353788"/>
            <a:ext cx="11319070" cy="543889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Key Findings: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Payload Range: All sites handle payloads from &lt;1,000kg to &gt;16,000kg</a:t>
            </a:r>
          </a:p>
          <a:p>
            <a:r>
              <a:rPr lang="en-US" dirty="0"/>
              <a:t>Early Pattern: Lighter payloads (&lt;5,000kg) in initial flights correlated with higher failure rates</a:t>
            </a:r>
          </a:p>
          <a:p>
            <a:r>
              <a:rPr lang="en-US" dirty="0"/>
              <a:t>Success Evolution: Heavier payloads in later flights achieved successful landings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Site-Specific Patterns: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CCAFS LC-40: Widest payload range with mixed outcomes</a:t>
            </a:r>
          </a:p>
          <a:p>
            <a:r>
              <a:rPr lang="en-US" dirty="0"/>
              <a:t>VAFB SLC-4E: Consistent success across moderate payload masses</a:t>
            </a:r>
          </a:p>
          <a:p>
            <a:r>
              <a:rPr lang="en-US" dirty="0"/>
              <a:t>KSC LC-39A: Strong performance with heavier payloads (&gt;8,000kg)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Insight:</a:t>
            </a:r>
            <a:r>
              <a:rPr lang="en-US" dirty="0">
                <a:solidFill>
                  <a:schemeClr val="tx1"/>
                </a:solidFill>
              </a:rPr>
              <a:t> Success with heavier payloads indicates technological maturity and improved landing capabilities over time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4266443-7A62-AB0D-58C2-ADED2D81959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Results - Payload vs. Launch 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28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B76CA7-9468-E07A-8AC8-9D2D2035CA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1488E9-2E01-B177-826E-2E83F61ED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785338D-9EE2-B807-CF22-6C3EDA29FB07}"/>
              </a:ext>
            </a:extLst>
          </p:cNvPr>
          <p:cNvSpPr txBox="1">
            <a:spLocks/>
          </p:cNvSpPr>
          <p:nvPr/>
        </p:nvSpPr>
        <p:spPr>
          <a:xfrm>
            <a:off x="770011" y="1353788"/>
            <a:ext cx="11319070" cy="5438898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Orbit Performance Rankings: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Top Performers (100% success): ES-L1, SSO, HEO, GEO</a:t>
            </a:r>
          </a:p>
          <a:p>
            <a:r>
              <a:rPr lang="en-US" dirty="0"/>
              <a:t>High Success (&gt;80%): VLEO, MEO, PO</a:t>
            </a:r>
          </a:p>
          <a:p>
            <a:r>
              <a:rPr lang="en-US" dirty="0"/>
              <a:t>Moderate Success (60-80%): ISS, LEO</a:t>
            </a:r>
          </a:p>
          <a:p>
            <a:r>
              <a:rPr lang="en-US" dirty="0"/>
              <a:t>Lower Success (&lt;60%): GTO</a:t>
            </a:r>
          </a:p>
          <a:p>
            <a:r>
              <a:rPr lang="en-US" dirty="0"/>
              <a:t>Insufficient Data: SO (single launch)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Key Observations: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Specialized orbits (ES-L1, HEO) demonstrate mastery of complex missions</a:t>
            </a:r>
          </a:p>
          <a:p>
            <a:r>
              <a:rPr lang="en-US" dirty="0"/>
              <a:t>LEO and ISS orbits have more attempts, leading to more varied outcomes</a:t>
            </a:r>
          </a:p>
          <a:p>
            <a:r>
              <a:rPr lang="en-US" dirty="0"/>
              <a:t>GTO missions present unique technical challenges affecting success rates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Insight:</a:t>
            </a:r>
            <a:r>
              <a:rPr lang="en-US" dirty="0">
                <a:solidFill>
                  <a:schemeClr val="tx1"/>
                </a:solidFill>
              </a:rPr>
              <a:t> Orbit type significantly influences landing outcome, with certain orbital parameters presenting greater operational challenges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A3CF7698-5347-A35D-97E1-8D873135005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Results - Success Rate by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483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C41E6C-4105-8719-B081-D9A744467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B220D8-FE54-7243-FAA3-24CB0A197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FA2926D-EAB8-1FDC-0AF3-A2C5B046C9A8}"/>
              </a:ext>
            </a:extLst>
          </p:cNvPr>
          <p:cNvSpPr txBox="1">
            <a:spLocks/>
          </p:cNvSpPr>
          <p:nvPr/>
        </p:nvSpPr>
        <p:spPr>
          <a:xfrm>
            <a:off x="770011" y="1353788"/>
            <a:ext cx="11319070" cy="543889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Temporal Evolution: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Early Focus: LEO, ISS, and GTO orbits dominated initial flights</a:t>
            </a:r>
          </a:p>
          <a:p>
            <a:r>
              <a:rPr lang="en-US" dirty="0"/>
              <a:t>Expanding Capabilities: SSO, HEO, MEO, and VLEO introduced in later flights</a:t>
            </a:r>
          </a:p>
          <a:p>
            <a:r>
              <a:rPr lang="en-US" dirty="0"/>
              <a:t>Success Progression: Later flight numbers show higher success rates across all orbit types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Orbit-Specific Trends: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LEO: Consistent throughout all flight numbers with improving success</a:t>
            </a:r>
          </a:p>
          <a:p>
            <a:r>
              <a:rPr lang="en-US" dirty="0"/>
              <a:t>GTO: Present across flight range with more variable outcomes</a:t>
            </a:r>
          </a:p>
          <a:p>
            <a:r>
              <a:rPr lang="en-US" dirty="0"/>
              <a:t>Specialized Orbits: Appear in later flights with high success rates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Insight:</a:t>
            </a:r>
            <a:r>
              <a:rPr lang="en-US" dirty="0">
                <a:solidFill>
                  <a:schemeClr val="tx1"/>
                </a:solidFill>
              </a:rPr>
              <a:t> SpaceX progressively expanded mission complexity while simultaneously improving landing reliability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3F58FC4-8E11-E4D1-2683-A0C8746BC34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Results - 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614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1E6933-DEFE-3676-9CA9-49FE0A38E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915C97-2A6A-1D5B-8221-60F844B08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6959141-EB73-44AF-C36D-05E470FC33F2}"/>
              </a:ext>
            </a:extLst>
          </p:cNvPr>
          <p:cNvSpPr txBox="1">
            <a:spLocks/>
          </p:cNvSpPr>
          <p:nvPr/>
        </p:nvSpPr>
        <p:spPr>
          <a:xfrm>
            <a:off x="770011" y="1353788"/>
            <a:ext cx="11319070" cy="5438898"/>
          </a:xfrm>
          <a:prstGeom prst="rect">
            <a:avLst/>
          </a:prstGeom>
        </p:spPr>
        <p:txBody>
          <a:bodyPr lIns="91440" tIns="45720" rIns="91440" bIns="45720" anchor="t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Payload-Orbit Relationships: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Constrained Payload Orbits:</a:t>
            </a:r>
          </a:p>
          <a:p>
            <a:r>
              <a:rPr lang="en-US" dirty="0"/>
              <a:t>SSO, MEO, HEO, GEO: Limited to &lt;6,000kg with high success rates</a:t>
            </a:r>
          </a:p>
          <a:p>
            <a:r>
              <a:rPr lang="en-US" dirty="0"/>
              <a:t>ES-L1: ~500kg payload with 100% success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Wide Range Orbits: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LEO &amp; ISS: 0-16,000kg range</a:t>
            </a:r>
          </a:p>
          <a:p>
            <a:r>
              <a:rPr lang="en-US" dirty="0"/>
              <a:t>GTO: 3,000-7,000kg with mixed outcomes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Success Correlation: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Orbits with constrained payload ranges show consistently high success</a:t>
            </a:r>
          </a:p>
          <a:p>
            <a:r>
              <a:rPr lang="en-US" dirty="0"/>
              <a:t>Variable payload orbits (LEO, ISS, GTO) demonstrate more mixed outcomes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Insight: The interplay between payload mass and orbit type is a significant predictor of landing success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5A250BC-E6EC-24D2-22B2-6DFEE8AEFDB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Results - Payload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193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963D28-A67C-50E6-BDF7-6B9393361C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D24D2-BD4A-D888-C6BB-B87873989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7B5A984-D731-0372-E84D-5B8C4FE91826}"/>
              </a:ext>
            </a:extLst>
          </p:cNvPr>
          <p:cNvSpPr txBox="1">
            <a:spLocks/>
          </p:cNvSpPr>
          <p:nvPr/>
        </p:nvSpPr>
        <p:spPr>
          <a:xfrm>
            <a:off x="546100" y="1353788"/>
            <a:ext cx="11542981" cy="5438898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Success Rate Evolution: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2010-2012: 0% success rate (early testing phase)</a:t>
            </a:r>
          </a:p>
          <a:p>
            <a:r>
              <a:rPr lang="en-US" dirty="0"/>
              <a:t>2013: First successes, ~33% success rate</a:t>
            </a:r>
          </a:p>
          <a:p>
            <a:r>
              <a:rPr lang="en-US" dirty="0"/>
              <a:t>2014-2015: Steady improvement to ~67% success</a:t>
            </a:r>
          </a:p>
          <a:p>
            <a:r>
              <a:rPr lang="en-US" dirty="0"/>
              <a:t>2016: Breakthrough year, crossing 60% threshold</a:t>
            </a:r>
          </a:p>
          <a:p>
            <a:r>
              <a:rPr lang="en-US" dirty="0"/>
              <a:t>2017: Peak at ~83% followed by minor setback</a:t>
            </a:r>
          </a:p>
          <a:p>
            <a:r>
              <a:rPr lang="en-US" dirty="0"/>
              <a:t>2018: Dip to ~61% (anomaly investigation)</a:t>
            </a:r>
          </a:p>
          <a:p>
            <a:r>
              <a:rPr lang="en-US" dirty="0"/>
              <a:t>2019-2020: Strong recovery to ~87% success rate</a:t>
            </a:r>
          </a:p>
          <a:p>
            <a:pPr marL="0" indent="0">
              <a:buNone/>
            </a:pPr>
            <a:r>
              <a:rPr lang="en-US" b="1" dirty="0">
                <a:solidFill>
                  <a:srgbClr val="1C7DDB"/>
                </a:solidFill>
              </a:rPr>
              <a:t>Confidence Interval</a:t>
            </a:r>
            <a:r>
              <a:rPr lang="en-US" b="1" dirty="0"/>
              <a:t>:</a:t>
            </a:r>
            <a:r>
              <a:rPr lang="en-US" dirty="0"/>
              <a:t> Widens in early years, narrows significantly post-2016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Insight:</a:t>
            </a:r>
            <a:r>
              <a:rPr lang="en-US" dirty="0">
                <a:solidFill>
                  <a:schemeClr val="tx1"/>
                </a:solidFill>
              </a:rPr>
              <a:t> Clear demonstration of continuous improvement with minor setbacks leading to enhanced reliability—a textbook example of iterative technological advancement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5B020E6-C8F9-3289-4CF7-A9B60C2C3E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Results - Yearly Success Trend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9281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8" y="1875054"/>
            <a:ext cx="9745589" cy="49829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2400" b="1" dirty="0"/>
              <a:t>Results: 4 Unique Launch Sites</a:t>
            </a:r>
            <a:endParaRPr lang="en-US" sz="2400" dirty="0"/>
          </a:p>
          <a:p>
            <a:r>
              <a:rPr lang="en-US" sz="2400" b="1" dirty="0"/>
              <a:t>CCAFS LC-40</a:t>
            </a:r>
            <a:r>
              <a:rPr lang="en-US" sz="2400" dirty="0"/>
              <a:t> - Cape Canaveral Air Force Station Landing Complex 40</a:t>
            </a:r>
          </a:p>
          <a:p>
            <a:r>
              <a:rPr lang="en-US" sz="2400" b="1" dirty="0"/>
              <a:t>VAFB SLC-4E</a:t>
            </a:r>
            <a:r>
              <a:rPr lang="en-US" sz="2400" dirty="0"/>
              <a:t> - Vandenberg Air Force Base Space Launch Complex 4E</a:t>
            </a:r>
          </a:p>
          <a:p>
            <a:r>
              <a:rPr lang="en-US" sz="2400" b="1" dirty="0"/>
              <a:t>KSC LC-39A</a:t>
            </a:r>
            <a:r>
              <a:rPr lang="en-US" sz="2400" dirty="0"/>
              <a:t> - Kennedy Space Center Launch Complex 39A</a:t>
            </a:r>
          </a:p>
          <a:p>
            <a:r>
              <a:rPr lang="en-US" sz="2400" b="1" dirty="0"/>
              <a:t>CCAFS SLC-40</a:t>
            </a:r>
            <a:r>
              <a:rPr lang="en-US" sz="2400" dirty="0"/>
              <a:t> - Cape Canaveral Air Force Station Space Launch Complex 40</a:t>
            </a:r>
          </a:p>
          <a:p>
            <a:pPr marL="0" indent="0">
              <a:buNone/>
            </a:pPr>
            <a:r>
              <a:rPr lang="en-US" sz="2400" b="1" dirty="0"/>
              <a:t>Geographic Distribution:</a:t>
            </a:r>
            <a:endParaRPr lang="en-US" sz="2400" dirty="0"/>
          </a:p>
          <a:p>
            <a:r>
              <a:rPr lang="en-US" sz="2400" b="1" dirty="0"/>
              <a:t>Florida (East Coast):</a:t>
            </a:r>
            <a:r>
              <a:rPr lang="en-US" sz="2400" dirty="0"/>
              <a:t> 3 sites (CCAFS LC-40, KSC LC-39A, CCAFS SLC-40)</a:t>
            </a:r>
          </a:p>
          <a:p>
            <a:r>
              <a:rPr lang="en-US" sz="2400" b="1" dirty="0"/>
              <a:t>California (West Coast):</a:t>
            </a:r>
            <a:r>
              <a:rPr lang="en-US" sz="2400" dirty="0"/>
              <a:t> 1 site (VAFB SLC-4E)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Strategic Importance:</a:t>
            </a:r>
            <a:r>
              <a:rPr lang="en-US" sz="2400" dirty="0"/>
              <a:t> Multiple launch sites provide operational flexibility, redundancy, and access to different orbital inclinations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SQL Analysis Results - Unique Launch Sites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6C98D9-3851-967E-3C06-EEAEB35ED8D2}"/>
              </a:ext>
            </a:extLst>
          </p:cNvPr>
          <p:cNvSpPr txBox="1"/>
          <p:nvPr/>
        </p:nvSpPr>
        <p:spPr>
          <a:xfrm>
            <a:off x="1117600" y="130889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SELECT DISTINCT </a:t>
            </a:r>
            <a:r>
              <a:rPr lang="en-US" sz="2000" i="1" dirty="0" err="1">
                <a:solidFill>
                  <a:schemeClr val="accent4">
                    <a:lumMod val="75000"/>
                  </a:schemeClr>
                </a:solidFill>
              </a:rPr>
              <a:t>Launch_Site</a:t>
            </a:r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 FROM SPACEXTABLE;</a:t>
            </a: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EC3E5A-4AF6-1300-69DB-A77DD7BEEE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33B17E-A8AB-100E-795A-6B8CC0541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7DCFEF9-96EB-285B-2960-2DF2DCE6F07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SQL Analysis Results - CCA Launch Sites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4AC7BD-18EA-2012-C577-6B09BA2BCE0B}"/>
              </a:ext>
            </a:extLst>
          </p:cNvPr>
          <p:cNvSpPr txBox="1"/>
          <p:nvPr/>
        </p:nvSpPr>
        <p:spPr>
          <a:xfrm>
            <a:off x="1117600" y="1308894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SELECT * FROM SPACEXTABLE </a:t>
            </a:r>
          </a:p>
          <a:p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WHERE </a:t>
            </a:r>
            <a:r>
              <a:rPr lang="en-US" sz="2000" i="1" dirty="0" err="1">
                <a:solidFill>
                  <a:schemeClr val="accent4">
                    <a:lumMod val="75000"/>
                  </a:schemeClr>
                </a:solidFill>
              </a:rPr>
              <a:t>Launch_Site</a:t>
            </a:r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 LIKE 'CCA%' LIMIT 5;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3143890-603B-986A-FCAF-6AFFB55347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5623894"/>
              </p:ext>
            </p:extLst>
          </p:nvPr>
        </p:nvGraphicFramePr>
        <p:xfrm>
          <a:off x="0" y="2591494"/>
          <a:ext cx="12192005" cy="338328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741715">
                  <a:extLst>
                    <a:ext uri="{9D8B030D-6E8A-4147-A177-3AD203B41FA5}">
                      <a16:colId xmlns:a16="http://schemas.microsoft.com/office/drawing/2014/main" val="3366382394"/>
                    </a:ext>
                  </a:extLst>
                </a:gridCol>
                <a:gridCol w="1741715">
                  <a:extLst>
                    <a:ext uri="{9D8B030D-6E8A-4147-A177-3AD203B41FA5}">
                      <a16:colId xmlns:a16="http://schemas.microsoft.com/office/drawing/2014/main" val="2839207894"/>
                    </a:ext>
                  </a:extLst>
                </a:gridCol>
                <a:gridCol w="1741715">
                  <a:extLst>
                    <a:ext uri="{9D8B030D-6E8A-4147-A177-3AD203B41FA5}">
                      <a16:colId xmlns:a16="http://schemas.microsoft.com/office/drawing/2014/main" val="2586341132"/>
                    </a:ext>
                  </a:extLst>
                </a:gridCol>
                <a:gridCol w="1741715">
                  <a:extLst>
                    <a:ext uri="{9D8B030D-6E8A-4147-A177-3AD203B41FA5}">
                      <a16:colId xmlns:a16="http://schemas.microsoft.com/office/drawing/2014/main" val="4247280783"/>
                    </a:ext>
                  </a:extLst>
                </a:gridCol>
                <a:gridCol w="1741715">
                  <a:extLst>
                    <a:ext uri="{9D8B030D-6E8A-4147-A177-3AD203B41FA5}">
                      <a16:colId xmlns:a16="http://schemas.microsoft.com/office/drawing/2014/main" val="1938647243"/>
                    </a:ext>
                  </a:extLst>
                </a:gridCol>
                <a:gridCol w="1741715">
                  <a:extLst>
                    <a:ext uri="{9D8B030D-6E8A-4147-A177-3AD203B41FA5}">
                      <a16:colId xmlns:a16="http://schemas.microsoft.com/office/drawing/2014/main" val="513757862"/>
                    </a:ext>
                  </a:extLst>
                </a:gridCol>
                <a:gridCol w="1741715">
                  <a:extLst>
                    <a:ext uri="{9D8B030D-6E8A-4147-A177-3AD203B41FA5}">
                      <a16:colId xmlns:a16="http://schemas.microsoft.com/office/drawing/2014/main" val="103150033"/>
                    </a:ext>
                  </a:extLst>
                </a:gridCol>
              </a:tblGrid>
              <a:tr h="344312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 dirty="0"/>
                        <a:t>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 dirty="0"/>
                        <a:t>Booster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 dirty="0"/>
                        <a:t>Launch Site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 dirty="0"/>
                        <a:t>Payload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 dirty="0"/>
                        <a:t>Mass (kg)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 dirty="0"/>
                        <a:t>Orbit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400" b="1" dirty="0"/>
                        <a:t>Outcome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7630673"/>
                  </a:ext>
                </a:extLst>
              </a:tr>
              <a:tr h="86077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2010-06-04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F9 v1.0 B0003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Dragon Qualification Unit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LEO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Failure (parachute)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13706202"/>
                  </a:ext>
                </a:extLst>
              </a:tr>
              <a:tr h="6025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2010-12-08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F9 v1.0 B0004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Dragon demo flight C1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Failure (parachute)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55449976"/>
                  </a:ext>
                </a:extLst>
              </a:tr>
              <a:tr h="6025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2012-05-22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F9 v1.0 B0005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Dragon demo flight C2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525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No attempt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0715586"/>
                  </a:ext>
                </a:extLst>
              </a:tr>
              <a:tr h="34431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2012-10-08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F9 v1.0 B0006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SpaceX CRS-1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No attempt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159192"/>
                  </a:ext>
                </a:extLst>
              </a:tr>
              <a:tr h="34431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2013-03-01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F9 v1.0 B0007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CCAFS LC-40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SpaceX CRS-2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1800" dirty="0"/>
                        <a:t>677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LEO (ISS)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dirty="0"/>
                        <a:t>No attempt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256053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D142AD3-9C73-D7FC-766B-300BCB2B3B79}"/>
              </a:ext>
            </a:extLst>
          </p:cNvPr>
          <p:cNvSpPr txBox="1"/>
          <p:nvPr/>
        </p:nvSpPr>
        <p:spPr>
          <a:xfrm>
            <a:off x="0" y="2124671"/>
            <a:ext cx="61087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First 5 CCA Launches: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5A7810-8C90-2D3B-534D-64879F6EC109}"/>
              </a:ext>
            </a:extLst>
          </p:cNvPr>
          <p:cNvSpPr txBox="1"/>
          <p:nvPr/>
        </p:nvSpPr>
        <p:spPr>
          <a:xfrm>
            <a:off x="0" y="6104045"/>
            <a:ext cx="1112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9300" indent="-749300"/>
            <a:r>
              <a:rPr lang="en-US" b="1" dirty="0"/>
              <a:t>Insight:</a:t>
            </a:r>
            <a:r>
              <a:rPr lang="en-US" dirty="0"/>
              <a:t> Early CCAFS launches show the initial testing phase with no landing attempts or parachute-based recovery failures</a:t>
            </a:r>
          </a:p>
        </p:txBody>
      </p:sp>
    </p:spTree>
    <p:extLst>
      <p:ext uri="{BB962C8B-B14F-4D97-AF65-F5344CB8AC3E}">
        <p14:creationId xmlns:p14="http://schemas.microsoft.com/office/powerpoint/2010/main" val="13459104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D304A5-A8B9-8C4F-1B78-DA3EE23D19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A1928-3F39-84E2-226D-38CFAFA55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D8C2DF-6244-6DA6-F57D-6E988A55B77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79400" y="1875054"/>
            <a:ext cx="11912600" cy="49829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2400" b="1" dirty="0"/>
              <a:t>Result: 45,596 kg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Context:</a:t>
            </a:r>
            <a:endParaRPr lang="en-US" sz="2400" dirty="0"/>
          </a:p>
          <a:p>
            <a:r>
              <a:rPr lang="en-US" sz="2400" dirty="0"/>
              <a:t>NASA Commercial Resupply Services contract</a:t>
            </a:r>
          </a:p>
          <a:p>
            <a:r>
              <a:rPr lang="en-US" sz="2400" dirty="0"/>
              <a:t>Includes multiple Dragon cargo missions to the International Space Station</a:t>
            </a:r>
          </a:p>
          <a:p>
            <a:r>
              <a:rPr lang="en-US" sz="2400" dirty="0"/>
              <a:t>Represents critical partnership between NASA and SpaceX</a:t>
            </a:r>
          </a:p>
          <a:p>
            <a:pPr marL="0" indent="0">
              <a:buNone/>
            </a:pPr>
            <a:r>
              <a:rPr lang="en-US" sz="2400" b="1" dirty="0"/>
              <a:t>Breakdown by Mission Type:</a:t>
            </a:r>
            <a:endParaRPr lang="en-US" sz="2400" dirty="0"/>
          </a:p>
          <a:p>
            <a:r>
              <a:rPr lang="en-US" sz="2400" dirty="0"/>
              <a:t>Average payload per CRS mission: ~3,000-4,000 kg</a:t>
            </a:r>
          </a:p>
          <a:p>
            <a:r>
              <a:rPr lang="en-US" sz="2400" dirty="0"/>
              <a:t>Typical cargo: crew supplies, scientific equipment, station hardware</a:t>
            </a:r>
          </a:p>
          <a:p>
            <a:pPr marL="0" indent="0">
              <a:buNone/>
            </a:pPr>
            <a:r>
              <a:rPr lang="en-US" sz="2400" b="1" dirty="0"/>
              <a:t>Business Significance:</a:t>
            </a:r>
            <a:r>
              <a:rPr lang="en-US" sz="2400" dirty="0"/>
              <a:t> Demonstrates SpaceX's capability to handle substantial NASA contracts with cumulative payload exceeding 45 metric tons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50CC3FE-1579-CA4C-2C16-D08453C9808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SQL Analysis Results - Total Payload by NASA (CRS)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0C68CD2-18E8-ACD0-0A34-BB2D2616693B}"/>
              </a:ext>
            </a:extLst>
          </p:cNvPr>
          <p:cNvSpPr txBox="1"/>
          <p:nvPr/>
        </p:nvSpPr>
        <p:spPr>
          <a:xfrm>
            <a:off x="152400" y="1244210"/>
            <a:ext cx="120396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SELECT SUM(PAYLOAD_MASS__KG_) AS TOTAL_PAYLOAD FROM SPACEXTABLE  WHERE Customer = 'NASA (CRS)';</a:t>
            </a:r>
          </a:p>
        </p:txBody>
      </p:sp>
    </p:spTree>
    <p:extLst>
      <p:ext uri="{BB962C8B-B14F-4D97-AF65-F5344CB8AC3E}">
        <p14:creationId xmlns:p14="http://schemas.microsoft.com/office/powerpoint/2010/main" val="2419431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5A9F80-9E1F-03E2-8FDC-EE53F2732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8206BD-6E79-B191-845B-7319D74BD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E573B44-7CA2-34E3-3DA6-4209D946319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79400" y="1875054"/>
            <a:ext cx="11912600" cy="498294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2400" b="1" dirty="0"/>
              <a:t>Result: 2,534.67 kg</a:t>
            </a:r>
            <a:endParaRPr lang="en-US" sz="2400" dirty="0"/>
          </a:p>
          <a:p>
            <a:pPr marL="0" indent="0">
              <a:buNone/>
            </a:pPr>
            <a:r>
              <a:rPr lang="en-US" sz="2400" b="1" dirty="0"/>
              <a:t>Booster Context:</a:t>
            </a:r>
            <a:endParaRPr lang="en-US" sz="2400" dirty="0"/>
          </a:p>
          <a:p>
            <a:r>
              <a:rPr lang="en-US" sz="2400" dirty="0"/>
              <a:t>F9 v1.1: Second major version of Falcon 9 (2013-2015)</a:t>
            </a:r>
          </a:p>
          <a:p>
            <a:r>
              <a:rPr lang="en-US" sz="2400" dirty="0"/>
              <a:t>Represented significant upgrade from v1.0</a:t>
            </a:r>
          </a:p>
          <a:p>
            <a:r>
              <a:rPr lang="en-US" sz="2400" dirty="0"/>
              <a:t>Transitioned to higher payload capacities in later versions</a:t>
            </a:r>
          </a:p>
          <a:p>
            <a:pPr marL="0" indent="0">
              <a:buNone/>
            </a:pPr>
            <a:r>
              <a:rPr lang="en-US" sz="2400" b="1" dirty="0"/>
              <a:t>Comparison:</a:t>
            </a:r>
            <a:endParaRPr lang="en-US" sz="2400" dirty="0"/>
          </a:p>
          <a:p>
            <a:r>
              <a:rPr lang="en-US" sz="2400" dirty="0"/>
              <a:t>F9 v1.0 average: ~300-500 kg (limited missions)</a:t>
            </a:r>
          </a:p>
          <a:p>
            <a:r>
              <a:rPr lang="en-US" sz="2400" dirty="0"/>
              <a:t>F9 v1.1 average: ~2,535 kg</a:t>
            </a:r>
          </a:p>
          <a:p>
            <a:r>
              <a:rPr lang="en-US" sz="2400" dirty="0"/>
              <a:t>F9 FT/Block 5 average: ~5,000-10,000 kg</a:t>
            </a:r>
          </a:p>
          <a:p>
            <a:pPr marL="0" indent="0">
              <a:buNone/>
            </a:pPr>
            <a:r>
              <a:rPr lang="en-US" sz="2400" b="1" dirty="0"/>
              <a:t>Insight:</a:t>
            </a:r>
            <a:r>
              <a:rPr lang="en-US" sz="2400" dirty="0"/>
              <a:t> The v1.1 booster marked a significant step toward commercial viability with more substantial payload capacity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20242C4-DF1D-D4E4-58CF-A51485F7742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SQL Analysis Results - Average Payload F9 v1.1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B616F6-0AF3-3A83-49CA-A61DC896F4CB}"/>
              </a:ext>
            </a:extLst>
          </p:cNvPr>
          <p:cNvSpPr txBox="1"/>
          <p:nvPr/>
        </p:nvSpPr>
        <p:spPr>
          <a:xfrm>
            <a:off x="152400" y="1244210"/>
            <a:ext cx="12039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SELECT AVG(PAYLOAD_MASS__KG_) AS AVG_PAYLOAD_MASS  FROM SPACEXTABLE  </a:t>
            </a:r>
          </a:p>
          <a:p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WHERE </a:t>
            </a:r>
            <a:r>
              <a:rPr lang="en-US" sz="2000" i="1" dirty="0" err="1">
                <a:solidFill>
                  <a:schemeClr val="accent4">
                    <a:lumMod val="75000"/>
                  </a:schemeClr>
                </a:solidFill>
              </a:rPr>
              <a:t>Booster_Version</a:t>
            </a:r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 LIKE 'F9 v1.1%';</a:t>
            </a:r>
          </a:p>
        </p:txBody>
      </p:sp>
    </p:spTree>
    <p:extLst>
      <p:ext uri="{BB962C8B-B14F-4D97-AF65-F5344CB8AC3E}">
        <p14:creationId xmlns:p14="http://schemas.microsoft.com/office/powerpoint/2010/main" val="4173850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D2EB1-70C8-B599-AC2C-C781A93DB8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7C72F-0701-9F29-81E0-437ACC029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CE82E41-A612-38E1-D134-2E63CCD0BB7E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279400" y="1444265"/>
            <a:ext cx="11912600" cy="4836131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2400" b="1" dirty="0"/>
              <a:t>Result: December 22, 2015</a:t>
            </a:r>
            <a:endParaRPr lang="en-US" sz="2400" dirty="0"/>
          </a:p>
          <a:p>
            <a:r>
              <a:rPr lang="en-US" sz="2400" b="1" dirty="0"/>
              <a:t>Historic Mission Details:</a:t>
            </a:r>
            <a:endParaRPr lang="en-US" sz="2400" dirty="0"/>
          </a:p>
          <a:p>
            <a:r>
              <a:rPr lang="en-US" sz="2400" b="1" dirty="0"/>
              <a:t>Mission:</a:t>
            </a:r>
            <a:r>
              <a:rPr lang="en-US" sz="2400" dirty="0"/>
              <a:t> Orbcomm OG2 Mission 2</a:t>
            </a:r>
          </a:p>
          <a:p>
            <a:r>
              <a:rPr lang="en-US" sz="2400" b="1" dirty="0"/>
              <a:t>Booster:</a:t>
            </a:r>
            <a:r>
              <a:rPr lang="en-US" sz="2400" dirty="0"/>
              <a:t> Falcon 9 FT (Full Thrust)</a:t>
            </a:r>
          </a:p>
          <a:p>
            <a:r>
              <a:rPr lang="en-US" sz="2400" b="1" dirty="0"/>
              <a:t>Launch Site:</a:t>
            </a:r>
            <a:r>
              <a:rPr lang="en-US" sz="2400" dirty="0"/>
              <a:t> CCAFS SLC-40</a:t>
            </a:r>
          </a:p>
          <a:p>
            <a:r>
              <a:rPr lang="en-US" sz="2400" b="1" dirty="0"/>
              <a:t>Landing Site:</a:t>
            </a:r>
            <a:r>
              <a:rPr lang="en-US" sz="2400" dirty="0"/>
              <a:t> Landing Zone 1 (LZ-1) at Cape Canaveral</a:t>
            </a:r>
          </a:p>
          <a:p>
            <a:pPr marL="0" indent="0">
              <a:buNone/>
            </a:pPr>
            <a:r>
              <a:rPr lang="en-US" sz="2400" b="1" dirty="0"/>
              <a:t>Significance:</a:t>
            </a:r>
            <a:endParaRPr lang="en-US" sz="2400" dirty="0"/>
          </a:p>
          <a:p>
            <a:r>
              <a:rPr lang="en-US" sz="2400" dirty="0"/>
              <a:t>First successful orbital-class rocket landing</a:t>
            </a:r>
          </a:p>
          <a:p>
            <a:r>
              <a:rPr lang="en-US" sz="2400" dirty="0"/>
              <a:t>Proved feasibility of propulsive vertical landing</a:t>
            </a:r>
          </a:p>
          <a:p>
            <a:r>
              <a:rPr lang="en-US" sz="2400" dirty="0"/>
              <a:t>Milestone moment for reusable spaceflight</a:t>
            </a:r>
          </a:p>
          <a:p>
            <a:pPr marL="0" indent="0">
              <a:buNone/>
            </a:pPr>
            <a:r>
              <a:rPr lang="en-US" sz="2400" b="1" dirty="0"/>
              <a:t>Industry Impact:</a:t>
            </a:r>
            <a:r>
              <a:rPr lang="en-US" sz="2400" dirty="0"/>
              <a:t> Demonstrated technological breakthrough that fundamentally changed economics of space launch industry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659557C-0C9D-A81F-C3E4-C1CF7056147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SQL Analysis Results - First Ground Landing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7D35F8-338D-ADF0-2E4E-F72F8A12FF96}"/>
              </a:ext>
            </a:extLst>
          </p:cNvPr>
          <p:cNvSpPr txBox="1"/>
          <p:nvPr/>
        </p:nvSpPr>
        <p:spPr>
          <a:xfrm>
            <a:off x="152400" y="1044155"/>
            <a:ext cx="120396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SELECT MIN(Date) as </a:t>
            </a:r>
            <a:r>
              <a:rPr lang="en-US" sz="2000" i="1" dirty="0" err="1">
                <a:solidFill>
                  <a:schemeClr val="accent4">
                    <a:lumMod val="75000"/>
                  </a:schemeClr>
                </a:solidFill>
              </a:rPr>
              <a:t>LaunchDate</a:t>
            </a:r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 FROM SPACEXTABLE  WHERE </a:t>
            </a:r>
            <a:r>
              <a:rPr lang="en-US" sz="2000" i="1" dirty="0" err="1">
                <a:solidFill>
                  <a:schemeClr val="accent4">
                    <a:lumMod val="75000"/>
                  </a:schemeClr>
                </a:solidFill>
              </a:rPr>
              <a:t>Landing_Outcome</a:t>
            </a:r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 = 'Success (ground pad)';</a:t>
            </a:r>
          </a:p>
        </p:txBody>
      </p:sp>
    </p:spTree>
    <p:extLst>
      <p:ext uri="{BB962C8B-B14F-4D97-AF65-F5344CB8AC3E}">
        <p14:creationId xmlns:p14="http://schemas.microsoft.com/office/powerpoint/2010/main" val="16451444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AA607-8D94-BB63-B9BA-5A6FC6E7A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397B11-AAD3-EBE6-86FC-6F046C42B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235409-C9F2-D427-3F4D-2A4306B22B1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SQL Analysis Results - Successful Drone Ship Landings (4000-6000kg)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0A0E27-3E4D-2EDC-4F34-1CA1A82AE59A}"/>
              </a:ext>
            </a:extLst>
          </p:cNvPr>
          <p:cNvSpPr txBox="1"/>
          <p:nvPr/>
        </p:nvSpPr>
        <p:spPr>
          <a:xfrm>
            <a:off x="152400" y="1044155"/>
            <a:ext cx="120396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SELECT </a:t>
            </a:r>
            <a:r>
              <a:rPr lang="en-US" sz="2000" i="1" dirty="0" err="1">
                <a:solidFill>
                  <a:schemeClr val="accent4">
                    <a:lumMod val="75000"/>
                  </a:schemeClr>
                </a:solidFill>
              </a:rPr>
              <a:t>Booster_Version</a:t>
            </a:r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, PAYLOAD_MASS__KG_ FROM SPACEXTABLE  WHERE </a:t>
            </a:r>
            <a:r>
              <a:rPr lang="en-US" sz="2000" i="1" dirty="0" err="1">
                <a:solidFill>
                  <a:schemeClr val="accent4">
                    <a:lumMod val="75000"/>
                  </a:schemeClr>
                </a:solidFill>
              </a:rPr>
              <a:t>Landing_Outcome</a:t>
            </a:r>
            <a:r>
              <a:rPr lang="en-US" sz="2000" i="1" dirty="0">
                <a:solidFill>
                  <a:schemeClr val="accent4">
                    <a:lumMod val="75000"/>
                  </a:schemeClr>
                </a:solidFill>
              </a:rPr>
              <a:t> = 'Success (drone ship)’ AND PAYLOAD_MASS__KG_ BETWEEN 4000 AND 6000;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9F76D80-5169-3DBA-667E-7FA670AB61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1651932"/>
              </p:ext>
            </p:extLst>
          </p:nvPr>
        </p:nvGraphicFramePr>
        <p:xfrm>
          <a:off x="579511" y="2195206"/>
          <a:ext cx="10515600" cy="18288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66658612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29402814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Booster Version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Payload Mass (kg)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58879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F9 FT B1022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4,696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046373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F9 FT B1026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4,600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1297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F9 FT B1021.2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5,300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49564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F9 FT B1031.2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5,200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63310895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ABB612A1-FF31-3188-3850-6E259464BF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711" y="173800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Results: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0BBC66-36DD-4A12-6866-D3CC7AD9B09D}"/>
              </a:ext>
            </a:extLst>
          </p:cNvPr>
          <p:cNvSpPr txBox="1"/>
          <p:nvPr/>
        </p:nvSpPr>
        <p:spPr>
          <a:xfrm>
            <a:off x="579511" y="4288025"/>
            <a:ext cx="1107909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Key Observations: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All successful boosters in this range are F9 FT (Full Thrust) version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Payload sweet spot: 4,600-5,300 kg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Reused boosters (.2 designation) successfully landed with heavier payloads</a:t>
            </a:r>
          </a:p>
          <a:p>
            <a:endParaRPr lang="en-US" dirty="0"/>
          </a:p>
          <a:p>
            <a:pPr>
              <a:buNone/>
            </a:pPr>
            <a:r>
              <a:rPr lang="en-US" b="1" dirty="0"/>
              <a:t>Insight:</a:t>
            </a:r>
            <a:r>
              <a:rPr lang="en-US" dirty="0"/>
              <a:t> F9 FT booster demonstrated reliable performance for mid-range payloads with ocean platform landings</a:t>
            </a:r>
          </a:p>
        </p:txBody>
      </p:sp>
    </p:spTree>
    <p:extLst>
      <p:ext uri="{BB962C8B-B14F-4D97-AF65-F5344CB8AC3E}">
        <p14:creationId xmlns:p14="http://schemas.microsoft.com/office/powerpoint/2010/main" val="8484345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01B48-4766-159F-E69D-A6F19A320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81256C-3F47-8DED-D3EC-370C7C103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3890FB8-2051-CE6E-A87A-5E7EBF40FFF3}"/>
              </a:ext>
            </a:extLst>
          </p:cNvPr>
          <p:cNvSpPr txBox="1">
            <a:spLocks/>
          </p:cNvSpPr>
          <p:nvPr/>
        </p:nvSpPr>
        <p:spPr>
          <a:xfrm>
            <a:off x="770011" y="320183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SQL Analysis Results - Mission Outcome Totals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F0BA672-AA31-68C2-2C50-E607BAFDF2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711" y="2576764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Results: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7966FA3-AA85-E840-BFA3-5BED2B76E95E}"/>
              </a:ext>
            </a:extLst>
          </p:cNvPr>
          <p:cNvSpPr txBox="1"/>
          <p:nvPr/>
        </p:nvSpPr>
        <p:spPr>
          <a:xfrm>
            <a:off x="1384300" y="813982"/>
            <a:ext cx="62484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SELECT </a:t>
            </a:r>
          </a:p>
          <a:p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  CASE </a:t>
            </a:r>
          </a:p>
          <a:p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    WHEN </a:t>
            </a:r>
            <a:r>
              <a:rPr lang="en-US" sz="1600" i="1" dirty="0" err="1">
                <a:solidFill>
                  <a:schemeClr val="accent4">
                    <a:lumMod val="75000"/>
                  </a:schemeClr>
                </a:solidFill>
              </a:rPr>
              <a:t>Mission_Outcome</a:t>
            </a:r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 LIKE 'Success%' THEN 'Success'</a:t>
            </a:r>
          </a:p>
          <a:p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    WHEN </a:t>
            </a:r>
            <a:r>
              <a:rPr lang="en-US" sz="1600" i="1" dirty="0" err="1">
                <a:solidFill>
                  <a:schemeClr val="accent4">
                    <a:lumMod val="75000"/>
                  </a:schemeClr>
                </a:solidFill>
              </a:rPr>
              <a:t>Mission_Outcome</a:t>
            </a:r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 LIKE 'Failure%' THEN 'Failure' </a:t>
            </a:r>
          </a:p>
          <a:p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  END as </a:t>
            </a:r>
            <a:r>
              <a:rPr lang="en-US" sz="1600" i="1" dirty="0" err="1">
                <a:solidFill>
                  <a:schemeClr val="accent4">
                    <a:lumMod val="75000"/>
                  </a:schemeClr>
                </a:solidFill>
              </a:rPr>
              <a:t>Mission_Status</a:t>
            </a:r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, </a:t>
            </a:r>
          </a:p>
          <a:p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  COUNT(*)</a:t>
            </a:r>
          </a:p>
          <a:p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FROM SPACEXTABLE </a:t>
            </a:r>
          </a:p>
          <a:p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GROUP BY </a:t>
            </a:r>
            <a:r>
              <a:rPr lang="en-US" sz="1600" i="1" dirty="0" err="1">
                <a:solidFill>
                  <a:schemeClr val="accent4">
                    <a:lumMod val="75000"/>
                  </a:schemeClr>
                </a:solidFill>
              </a:rPr>
              <a:t>Mission_Status</a:t>
            </a:r>
            <a:r>
              <a:rPr lang="en-US" sz="1600" i="1" dirty="0">
                <a:solidFill>
                  <a:schemeClr val="accent4">
                    <a:lumMod val="75000"/>
                  </a:schemeClr>
                </a:solidFill>
              </a:rPr>
              <a:t>;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96FAF48-E78E-D326-27A9-0ECAA14FDC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3897111"/>
              </p:ext>
            </p:extLst>
          </p:nvPr>
        </p:nvGraphicFramePr>
        <p:xfrm>
          <a:off x="579511" y="3086321"/>
          <a:ext cx="10515600" cy="109728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363619964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73819414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us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Count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0134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Success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100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63415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Failure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9826896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24ADF64-9915-5F85-7F49-363D778017A1}"/>
              </a:ext>
            </a:extLst>
          </p:cNvPr>
          <p:cNvSpPr txBox="1"/>
          <p:nvPr/>
        </p:nvSpPr>
        <p:spPr>
          <a:xfrm>
            <a:off x="677936" y="4448243"/>
            <a:ext cx="1069975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Success Rate: 99.01%</a:t>
            </a:r>
            <a:endParaRPr lang="en-US" dirty="0"/>
          </a:p>
          <a:p>
            <a:pPr>
              <a:buNone/>
            </a:pPr>
            <a:r>
              <a:rPr lang="en-US" b="1" dirty="0"/>
              <a:t>Context: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Exceptional mission success rate demonstrates operational maturity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Single failure within dataset represents anomaly, not systemic issue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Mission success ≠ landing success (mission can succeed with landing failure)</a:t>
            </a:r>
          </a:p>
          <a:p>
            <a:pPr>
              <a:buNone/>
            </a:pPr>
            <a:r>
              <a:rPr lang="en-US" b="1" dirty="0"/>
              <a:t>Insight:</a:t>
            </a:r>
            <a:r>
              <a:rPr lang="en-US" dirty="0"/>
              <a:t> SpaceX has achieved remarkably high mission reliability even during the learning curve of landing technology development</a:t>
            </a:r>
          </a:p>
        </p:txBody>
      </p:sp>
    </p:spTree>
    <p:extLst>
      <p:ext uri="{BB962C8B-B14F-4D97-AF65-F5344CB8AC3E}">
        <p14:creationId xmlns:p14="http://schemas.microsoft.com/office/powerpoint/2010/main" val="26100185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SQL Analysis Results - 2015 Drone Ship Failures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AA82E5-DA7E-F8C6-4E92-3E1C12B6073B}"/>
              </a:ext>
            </a:extLst>
          </p:cNvPr>
          <p:cNvSpPr txBox="1"/>
          <p:nvPr/>
        </p:nvSpPr>
        <p:spPr>
          <a:xfrm>
            <a:off x="1635955" y="1254605"/>
            <a:ext cx="89200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SELECT 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</a:rPr>
              <a:t>strftime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('%m', Date) as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</a:rPr>
              <a:t>Month,Landing_Outcome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, 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</a:rPr>
              <a:t>Booster_Version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,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</a:rPr>
              <a:t>Launch_Site</a:t>
            </a:r>
            <a:endParaRPr lang="en-US" i="1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FROM SPACEXTABLE</a:t>
            </a:r>
          </a:p>
          <a:p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WHERE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</a:rPr>
              <a:t>strftime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('%Y', Date) = '2015' </a:t>
            </a:r>
          </a:p>
          <a:p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AND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</a:rPr>
              <a:t>Landing_Outcome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 = 'Failure (drone ship)';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307B3DA-601E-D1F9-0A0D-7830E935F3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2873342"/>
              </p:ext>
            </p:extLst>
          </p:nvPr>
        </p:nvGraphicFramePr>
        <p:xfrm>
          <a:off x="838199" y="3224443"/>
          <a:ext cx="10515600" cy="109728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566202495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62647370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001214804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6567633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Month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Outcome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Booster Version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Launch Site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73508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January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Failure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F9 v1.1 B1012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CCAFS LC-40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8876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April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Failure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F9 v1.1 B1015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CCAFS LC-40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0410306"/>
                  </a:ext>
                </a:extLst>
              </a:tr>
            </a:tbl>
          </a:graphicData>
        </a:graphic>
      </p:graphicFrame>
      <p:sp>
        <p:nvSpPr>
          <p:cNvPr id="10" name="Rectangle 1">
            <a:extLst>
              <a:ext uri="{FF2B5EF4-FFF2-40B4-BE49-F238E27FC236}">
                <a16:creationId xmlns:a16="http://schemas.microsoft.com/office/drawing/2014/main" id="{D692FEC4-B642-DCEB-3EF4-08DFA22A7C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4453179"/>
            <a:ext cx="12021368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Context of 2015: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Transitional year from v1.1 to Full Thrust version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First drone ship landing attempts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 period for autonomous ocean platform landings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Lessons Applied: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These failures informed improvements that led to first successful drone ship landing in April 2016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B56F45-5682-0645-D916-024E3FA90E51}"/>
              </a:ext>
            </a:extLst>
          </p:cNvPr>
          <p:cNvSpPr txBox="1"/>
          <p:nvPr/>
        </p:nvSpPr>
        <p:spPr>
          <a:xfrm>
            <a:off x="770011" y="2791549"/>
            <a:ext cx="64325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Results: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SQL Analysis Results - Landing Outcomes Ranking (2010-2017)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93DEF6-5B60-BB45-03A5-28D3BAB1EEDA}"/>
              </a:ext>
            </a:extLst>
          </p:cNvPr>
          <p:cNvSpPr txBox="1"/>
          <p:nvPr/>
        </p:nvSpPr>
        <p:spPr>
          <a:xfrm>
            <a:off x="3665611" y="1238143"/>
            <a:ext cx="710399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SELECT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</a:rPr>
              <a:t>Landing_Outcome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, COUNT(*) as Count </a:t>
            </a:r>
          </a:p>
          <a:p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FROM SPACEXTABLE </a:t>
            </a:r>
          </a:p>
          <a:p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WHERE Date BETWEEN '2010-06-04' AND '2017-03-20' </a:t>
            </a:r>
          </a:p>
          <a:p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GROUP BY </a:t>
            </a:r>
            <a:r>
              <a:rPr lang="en-US" i="1" dirty="0" err="1">
                <a:solidFill>
                  <a:schemeClr val="accent4">
                    <a:lumMod val="75000"/>
                  </a:schemeClr>
                </a:solidFill>
              </a:rPr>
              <a:t>Landing_Outcome</a:t>
            </a:r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r>
              <a:rPr lang="en-US" i="1" dirty="0">
                <a:solidFill>
                  <a:schemeClr val="accent4">
                    <a:lumMod val="75000"/>
                  </a:schemeClr>
                </a:solidFill>
              </a:rPr>
              <a:t>ORDER BY Count DESC;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6D495C3-1EE3-CA12-3D08-DF7DF43340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402810"/>
              </p:ext>
            </p:extLst>
          </p:nvPr>
        </p:nvGraphicFramePr>
        <p:xfrm>
          <a:off x="838200" y="2817972"/>
          <a:ext cx="10515600" cy="329184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233448715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2310986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Landing Outcome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Count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17520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No attempt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72973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Success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33620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Failure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991572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Success (ground pad)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48034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Controlled (ocean)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22218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Uncontrolled (ocean)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61467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Failure (parachute)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75990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Precluded (drone ship)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8107935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420E463E-2EAD-75A9-FC7E-95FA16225B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241697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Results: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27B5F79-35E0-FF14-6A86-DD8D3E37DB07}"/>
              </a:ext>
            </a:extLst>
          </p:cNvPr>
          <p:cNvSpPr txBox="1"/>
          <p:nvPr/>
        </p:nvSpPr>
        <p:spPr>
          <a:xfrm>
            <a:off x="734028" y="6187647"/>
            <a:ext cx="105155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Historical Context:</a:t>
            </a:r>
            <a:r>
              <a:rPr lang="en-US" dirty="0"/>
              <a:t> This period captures the early learning phase where landing attempts transitioned from experimental to operational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Interactive Folium Map - Launch Site Locations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A70D04-BE6A-26D4-4DF1-77A04A66E315}"/>
              </a:ext>
            </a:extLst>
          </p:cNvPr>
          <p:cNvSpPr txBox="1"/>
          <p:nvPr/>
        </p:nvSpPr>
        <p:spPr>
          <a:xfrm>
            <a:off x="673099" y="1468041"/>
            <a:ext cx="10612511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Key Geographic Insights:</a:t>
            </a:r>
            <a:endParaRPr lang="en-US" sz="2400" dirty="0"/>
          </a:p>
          <a:p>
            <a:pPr>
              <a:buNone/>
            </a:pPr>
            <a:r>
              <a:rPr lang="en-US" sz="2400" b="1" dirty="0"/>
              <a:t>Florida Sites (East Coast):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KSC LC-39A: 28.6°N, 80.6°W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CCAFS LC-40 &amp; SLC-40: 28.5°N, 80.6°W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Strategic Advantage: Optimal for ISS missions and eastward launches leveraging Earth's rotation</a:t>
            </a:r>
          </a:p>
          <a:p>
            <a:pPr>
              <a:buNone/>
            </a:pPr>
            <a:r>
              <a:rPr lang="en-US" sz="2400" b="1" dirty="0"/>
              <a:t>California Site (West Coast):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VAFB SLC-4E: 34.6°N, 120.6°W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Strategic Advantage: Polar and sun-synchronous orbits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None/>
            </a:pPr>
            <a:r>
              <a:rPr lang="en-US" sz="2400" b="1" dirty="0"/>
              <a:t>Site Selection Criteria: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Proximity to coastline for safety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Minimal population density in launch trajectory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Access to different orbital inclinations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 Interactive Folium Map - Success/Failure Markers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F98602-5979-5CEB-8F7C-92C63D3C3C31}"/>
              </a:ext>
            </a:extLst>
          </p:cNvPr>
          <p:cNvSpPr txBox="1"/>
          <p:nvPr/>
        </p:nvSpPr>
        <p:spPr>
          <a:xfrm>
            <a:off x="863600" y="1443841"/>
            <a:ext cx="10594372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dirty="0"/>
              <a:t>Visual Patterns:</a:t>
            </a:r>
            <a:endParaRPr lang="en-US" sz="2000" dirty="0"/>
          </a:p>
          <a:p>
            <a:pPr>
              <a:buNone/>
            </a:pPr>
            <a:r>
              <a:rPr lang="en-US" sz="2000" b="1" dirty="0"/>
              <a:t>KSC LC-39A: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Predominantly green (success) markers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Cluster shows high concentration of successful launches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Later operational site with mature technology</a:t>
            </a:r>
          </a:p>
          <a:p>
            <a:pPr>
              <a:buNone/>
            </a:pPr>
            <a:r>
              <a:rPr lang="en-US" sz="2000" b="1" dirty="0"/>
              <a:t>CCAFS SLC-40: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Mixed red (failure) and green (success) markers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Shows historical learning curve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Highest volume site</a:t>
            </a:r>
          </a:p>
          <a:p>
            <a:pPr>
              <a:buNone/>
            </a:pPr>
            <a:r>
              <a:rPr lang="en-US" sz="2000" b="1" dirty="0"/>
              <a:t>VAFB SLC-4E: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Balanced success/failure distribution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West coast missions present unique challenges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None/>
            </a:pPr>
            <a:r>
              <a:rPr lang="en-US" sz="2000" b="1" dirty="0"/>
              <a:t>Insight:</a:t>
            </a:r>
            <a:r>
              <a:rPr lang="en-US" sz="2000" dirty="0"/>
              <a:t> Geographic clustering of outcomes reveals site-specific operational maturity and mission complexity</a:t>
            </a: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07F1A8-C2BD-0BB3-7217-03D4895F5D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9DA666-2CC4-6A9C-95E5-3A4FDB16B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B1B62DC-FCAB-0EEA-2C1C-8CC44EB1E30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Interactive Folium Map - Proximity Analysis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0E0BCF-1B20-8226-8F55-606D0A153FCD}"/>
              </a:ext>
            </a:extLst>
          </p:cNvPr>
          <p:cNvSpPr txBox="1"/>
          <p:nvPr/>
        </p:nvSpPr>
        <p:spPr>
          <a:xfrm>
            <a:off x="770011" y="1445042"/>
            <a:ext cx="9923389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KSC LC-39A Proximity Measurements: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Coastline:</a:t>
            </a:r>
            <a:r>
              <a:rPr lang="en-US" sz="2400" dirty="0"/>
              <a:t> 0.86 km (safety buffer for ocean landings)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Nearest Highway:</a:t>
            </a:r>
            <a:r>
              <a:rPr lang="en-US" sz="2400" dirty="0"/>
              <a:t> 0.59 km (SR 3/405)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Railway:</a:t>
            </a:r>
            <a:r>
              <a:rPr lang="en-US" sz="2400" dirty="0"/>
              <a:t> 1.02 km (logistics support)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None/>
            </a:pPr>
            <a:r>
              <a:rPr lang="en-US" sz="2400" b="1" dirty="0"/>
              <a:t>Strategic Location Benefits: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Close coastal access:</a:t>
            </a:r>
            <a:r>
              <a:rPr lang="en-US" sz="2400" dirty="0"/>
              <a:t> Enables rapid response for recovery operations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Transportation infrastructure:</a:t>
            </a:r>
            <a:r>
              <a:rPr lang="en-US" sz="2400" dirty="0"/>
              <a:t> Supports heavy payload and booster transport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Isolation buffer:</a:t>
            </a:r>
            <a:r>
              <a:rPr lang="en-US" sz="2400" dirty="0"/>
              <a:t> Sufficient distance from major population centers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None/>
            </a:pPr>
            <a:r>
              <a:rPr lang="en-US" sz="2400" b="1" dirty="0"/>
              <a:t>Safety Considerations: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Launch trajectory over ocean minimizes populated-area risk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Emergency abort scenarios terminate over water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Recovery operations benefit from nearby naval infrastructure</a:t>
            </a:r>
          </a:p>
        </p:txBody>
      </p:sp>
    </p:spTree>
    <p:extLst>
      <p:ext uri="{BB962C8B-B14F-4D97-AF65-F5344CB8AC3E}">
        <p14:creationId xmlns:p14="http://schemas.microsoft.com/office/powerpoint/2010/main" val="2595957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422400"/>
            <a:ext cx="10326708" cy="53467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/>
              <a:t>Summary of Methodology:</a:t>
            </a:r>
            <a:endParaRPr lang="en-US" sz="2400" dirty="0"/>
          </a:p>
          <a:p>
            <a:r>
              <a:rPr lang="en-US" sz="2400" dirty="0"/>
              <a:t>Combined API integration and web scraping for data collection</a:t>
            </a:r>
          </a:p>
          <a:p>
            <a:r>
              <a:rPr lang="en-US" sz="2400" dirty="0"/>
              <a:t>Applied SQL-based exploratory analysis</a:t>
            </a:r>
          </a:p>
          <a:p>
            <a:r>
              <a:rPr lang="en-US" sz="2400" dirty="0"/>
              <a:t>Built interactive visualizations (Folium, </a:t>
            </a:r>
            <a:r>
              <a:rPr lang="en-US" sz="2400" dirty="0" err="1"/>
              <a:t>Plotly</a:t>
            </a:r>
            <a:r>
              <a:rPr lang="en-US" sz="2400" dirty="0"/>
              <a:t> Dash)</a:t>
            </a:r>
          </a:p>
          <a:p>
            <a:r>
              <a:rPr lang="en-US" sz="2400" dirty="0"/>
              <a:t>Developed machine learning models for outcome prediction</a:t>
            </a:r>
          </a:p>
          <a:p>
            <a:pPr marL="0" indent="0">
              <a:buNone/>
            </a:pPr>
            <a:r>
              <a:rPr lang="en-US" sz="2400" b="1" dirty="0"/>
              <a:t>Key Findings:</a:t>
            </a:r>
            <a:endParaRPr lang="en-US" sz="2400" dirty="0"/>
          </a:p>
          <a:p>
            <a:r>
              <a:rPr lang="en-US" sz="2400" dirty="0"/>
              <a:t>Success rates showed consistent improvement over the analysis period</a:t>
            </a:r>
          </a:p>
          <a:p>
            <a:r>
              <a:rPr lang="en-US" sz="2400" dirty="0"/>
              <a:t>KSC LC-39A outperformed all other launch sites</a:t>
            </a:r>
          </a:p>
          <a:p>
            <a:r>
              <a:rPr lang="en-US" sz="2400" dirty="0"/>
              <a:t>ES-L1, SSO, HEO, and GEO orbits achieved the highest success rates</a:t>
            </a:r>
          </a:p>
          <a:p>
            <a:r>
              <a:rPr lang="en-US" sz="2400" dirty="0"/>
              <a:t>Heavy payloads initially struggled but improved significantly with time</a:t>
            </a:r>
          </a:p>
          <a:p>
            <a:r>
              <a:rPr lang="en-US" sz="2400" dirty="0" err="1"/>
              <a:t>DecisionTreeClassifier</a:t>
            </a:r>
            <a:r>
              <a:rPr lang="en-US" sz="2400" dirty="0"/>
              <a:t> successfully predicted landing outcomes with high accuracy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86D9E68-0442-E703-856A-5A51E17C9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1B3072-5678-45EC-61BD-30A7BBB30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FA93E30-D3C9-1FE8-9954-DB7F7DF35D0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 Dashboard - All Sites Success Distribution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66A336-2708-BEFA-7211-F598DC0A8035}"/>
              </a:ext>
            </a:extLst>
          </p:cNvPr>
          <p:cNvSpPr txBox="1"/>
          <p:nvPr/>
        </p:nvSpPr>
        <p:spPr>
          <a:xfrm>
            <a:off x="770011" y="1533564"/>
            <a:ext cx="11256889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Success Distribution: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KSC LC-39A:</a:t>
            </a:r>
            <a:r>
              <a:rPr lang="en-US" sz="2400" dirty="0"/>
              <a:t> 41.7% (20 successful launches)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CCAFS LC-40:</a:t>
            </a:r>
            <a:r>
              <a:rPr lang="en-US" sz="2400" dirty="0"/>
              <a:t> 29.2% (14 successful launches)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VAFB SLC-4E:</a:t>
            </a:r>
            <a:r>
              <a:rPr lang="en-US" sz="2400" dirty="0"/>
              <a:t> 16.7% (8 successful launches)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/>
              <a:t>CCAFS SLC-40:</a:t>
            </a:r>
            <a:r>
              <a:rPr lang="en-US" sz="2400" dirty="0"/>
              <a:t> 12.5% (6 successful launches)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None/>
            </a:pPr>
            <a:r>
              <a:rPr lang="en-US" sz="2400" b="1" dirty="0"/>
              <a:t>Key Insights: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KSC LC-39A accounts for over 40% of all successful landings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Combined CCAFS sites (LC-40 + SLC-40) represent 41.7% of successes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Geographic distribution shows balanced operations across both coasts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/>
          </a:p>
          <a:p>
            <a:pPr>
              <a:buNone/>
            </a:pPr>
            <a:r>
              <a:rPr lang="en-US" sz="2400" b="1" dirty="0"/>
              <a:t>Operational Implications:</a:t>
            </a:r>
            <a:r>
              <a:rPr lang="en-US" sz="2400" dirty="0"/>
              <a:t> KSC LC-39A's dominance reflects its status as flagship facility for critical missions</a:t>
            </a:r>
          </a:p>
        </p:txBody>
      </p:sp>
    </p:spTree>
    <p:extLst>
      <p:ext uri="{BB962C8B-B14F-4D97-AF65-F5344CB8AC3E}">
        <p14:creationId xmlns:p14="http://schemas.microsoft.com/office/powerpoint/2010/main" val="5062297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62FE41-221E-7C80-66D3-D0E81170D7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357BCA-EECF-D84A-11C2-98DE20BEA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z="1400" smtClean="0"/>
              <a:t>32</a:t>
            </a:fld>
            <a:endParaRPr 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0EB50F2-B383-2ACE-366D-0B1CC1DEBBF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sz="3600" dirty="0">
                <a:solidFill>
                  <a:srgbClr val="0B49CB"/>
                </a:solidFill>
                <a:latin typeface="Abadi"/>
              </a:rPr>
              <a:t> Dash Dashboard - KSC LC-39A Success Rate</a:t>
            </a:r>
            <a:endParaRPr lang="en-US" sz="3600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4D1957-9588-5B99-9C8E-57E66F9A406D}"/>
              </a:ext>
            </a:extLst>
          </p:cNvPr>
          <p:cNvSpPr txBox="1"/>
          <p:nvPr/>
        </p:nvSpPr>
        <p:spPr>
          <a:xfrm>
            <a:off x="431801" y="1393864"/>
            <a:ext cx="11455400" cy="517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/>
              <a:t>KSC LC-39A Performance:</a:t>
            </a:r>
            <a:endParaRPr lang="en-US" sz="2200" dirty="0"/>
          </a:p>
          <a:p>
            <a:r>
              <a:rPr lang="en-US" sz="2200" dirty="0"/>
              <a:t>Success Rate: 76.9% (20 successful landings)</a:t>
            </a:r>
          </a:p>
          <a:p>
            <a:r>
              <a:rPr lang="en-US" sz="2200" dirty="0"/>
              <a:t>Failure Rate: 23.1% (6 failed landings)</a:t>
            </a:r>
          </a:p>
          <a:p>
            <a:r>
              <a:rPr lang="en-US" sz="2200" dirty="0"/>
              <a:t>Total Launches: 26</a:t>
            </a:r>
          </a:p>
          <a:p>
            <a:r>
              <a:rPr lang="en-US" sz="2200" dirty="0"/>
              <a:t>Performance Ranking: Highest success rate among all launch sites</a:t>
            </a:r>
          </a:p>
          <a:p>
            <a:endParaRPr lang="en-US" sz="2200" dirty="0"/>
          </a:p>
          <a:p>
            <a:r>
              <a:rPr lang="en-US" sz="2200" b="1" dirty="0"/>
              <a:t>Contributing Factors:</a:t>
            </a:r>
            <a:endParaRPr lang="en-US" sz="2200" dirty="0"/>
          </a:p>
          <a:p>
            <a:r>
              <a:rPr lang="en-US" sz="2200" dirty="0"/>
              <a:t>Newest operational site (began Falcon 9 operations in 2017)</a:t>
            </a:r>
          </a:p>
          <a:p>
            <a:r>
              <a:rPr lang="en-US" sz="2200" dirty="0"/>
              <a:t>State-of-the-art infrastructure inherited from Space Shuttle program</a:t>
            </a:r>
          </a:p>
          <a:p>
            <a:r>
              <a:rPr lang="en-US" sz="2200" dirty="0"/>
              <a:t>Benefits from lessons learned at earlier sites</a:t>
            </a:r>
          </a:p>
          <a:p>
            <a:r>
              <a:rPr lang="en-US" sz="2200" dirty="0"/>
              <a:t>Priority site for high-value missions</a:t>
            </a:r>
          </a:p>
          <a:p>
            <a:endParaRPr lang="en-US" sz="2200" dirty="0"/>
          </a:p>
          <a:p>
            <a:r>
              <a:rPr lang="en-US" sz="2200" b="1" dirty="0"/>
              <a:t>Comparison to Other Sites:</a:t>
            </a:r>
            <a:endParaRPr lang="en-US" sz="2200" dirty="0"/>
          </a:p>
          <a:p>
            <a:r>
              <a:rPr lang="en-US" sz="2200" dirty="0"/>
              <a:t>CCAFS LC-40: ~60% success rate</a:t>
            </a:r>
          </a:p>
          <a:p>
            <a:r>
              <a:rPr lang="en-US" sz="2200" dirty="0"/>
              <a:t>VAFB SLC-4E: ~57% success rate</a:t>
            </a:r>
          </a:p>
        </p:txBody>
      </p:sp>
    </p:spTree>
    <p:extLst>
      <p:ext uri="{BB962C8B-B14F-4D97-AF65-F5344CB8AC3E}">
        <p14:creationId xmlns:p14="http://schemas.microsoft.com/office/powerpoint/2010/main" val="12776767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49F348-4452-0D55-5F1E-4F2E4A5F5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826D9D-092C-BD53-EF26-CB2191AF1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z="1400" smtClean="0"/>
              <a:t>33</a:t>
            </a:fld>
            <a:endParaRPr 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F68B0D1-A40A-3C79-C951-DA248F1039BE}"/>
              </a:ext>
            </a:extLst>
          </p:cNvPr>
          <p:cNvSpPr txBox="1">
            <a:spLocks/>
          </p:cNvSpPr>
          <p:nvPr/>
        </p:nvSpPr>
        <p:spPr>
          <a:xfrm>
            <a:off x="533400" y="543900"/>
            <a:ext cx="11125199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sz="3600" dirty="0">
                <a:solidFill>
                  <a:srgbClr val="0B49CB"/>
                </a:solidFill>
                <a:latin typeface="Abadi"/>
              </a:rPr>
              <a:t> Dash Dashboard - Payload vs. Outcome (All Sites)</a:t>
            </a:r>
            <a:endParaRPr lang="en-US" sz="3600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5B1449-21B8-37A1-007E-33F13CD3CD11}"/>
              </a:ext>
            </a:extLst>
          </p:cNvPr>
          <p:cNvSpPr txBox="1"/>
          <p:nvPr/>
        </p:nvSpPr>
        <p:spPr>
          <a:xfrm>
            <a:off x="431801" y="1393864"/>
            <a:ext cx="114554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Payload Range 3000-5000 kg:</a:t>
            </a:r>
            <a:endParaRPr lang="en-US" sz="2400" dirty="0"/>
          </a:p>
          <a:p>
            <a:r>
              <a:rPr lang="en-US" sz="2400" b="1" dirty="0"/>
              <a:t>Booster v1.1:</a:t>
            </a:r>
            <a:r>
              <a:rPr lang="en-US" sz="2400" dirty="0"/>
              <a:t> Predominantly failures (blue dots at class 0)</a:t>
            </a:r>
          </a:p>
          <a:p>
            <a:r>
              <a:rPr lang="en-US" sz="2400" b="1" dirty="0"/>
              <a:t>Booster FT:</a:t>
            </a:r>
            <a:r>
              <a:rPr lang="en-US" sz="2400" dirty="0"/>
              <a:t> Mixed outcomes transitioning to success</a:t>
            </a:r>
          </a:p>
          <a:p>
            <a:r>
              <a:rPr lang="en-US" sz="2400" b="1" dirty="0"/>
              <a:t>Boosters B4/B5:</a:t>
            </a:r>
            <a:r>
              <a:rPr lang="en-US" sz="2400" dirty="0"/>
              <a:t> Consistent successes (blue/purple dots at class 1)</a:t>
            </a:r>
          </a:p>
          <a:p>
            <a:endParaRPr lang="en-US" sz="2400" dirty="0"/>
          </a:p>
          <a:p>
            <a:r>
              <a:rPr lang="en-US" sz="2400" b="1" dirty="0"/>
              <a:t>Key Findings:</a:t>
            </a:r>
            <a:endParaRPr lang="en-US" sz="2400" dirty="0"/>
          </a:p>
          <a:p>
            <a:r>
              <a:rPr lang="en-US" sz="2400" dirty="0"/>
              <a:t>v1.1 boosters struggled with mid-range payloads (4,000-5,000 kg)</a:t>
            </a:r>
          </a:p>
          <a:p>
            <a:r>
              <a:rPr lang="en-US" sz="2400" dirty="0"/>
              <a:t>FT boosters showed marked improvement in same range</a:t>
            </a:r>
          </a:p>
          <a:p>
            <a:r>
              <a:rPr lang="en-US" sz="2400" dirty="0"/>
              <a:t>Block 4 and Block 5 boosters achieved near-perfect success in this payload category</a:t>
            </a:r>
          </a:p>
          <a:p>
            <a:endParaRPr lang="en-US" sz="2400" dirty="0"/>
          </a:p>
          <a:p>
            <a:r>
              <a:rPr lang="en-US" sz="2400" b="1" dirty="0"/>
              <a:t>Technological Evolution:</a:t>
            </a:r>
            <a:r>
              <a:rPr lang="en-US" sz="2400" dirty="0"/>
              <a:t> Clear visual evidence of iterative improvements enabling reliable landings across broader payload spectrum</a:t>
            </a:r>
          </a:p>
        </p:txBody>
      </p:sp>
    </p:spTree>
    <p:extLst>
      <p:ext uri="{BB962C8B-B14F-4D97-AF65-F5344CB8AC3E}">
        <p14:creationId xmlns:p14="http://schemas.microsoft.com/office/powerpoint/2010/main" val="36155850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98B596-F8E2-E9DB-FCE4-F26244DFC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7185B5-960F-C11D-4FBA-15C1791E7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z="1400" smtClean="0"/>
              <a:t>35</a:t>
            </a:fld>
            <a:endParaRPr 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1B7B17C-114A-7CC5-B15B-C361B12ED547}"/>
              </a:ext>
            </a:extLst>
          </p:cNvPr>
          <p:cNvSpPr txBox="1">
            <a:spLocks/>
          </p:cNvSpPr>
          <p:nvPr/>
        </p:nvSpPr>
        <p:spPr>
          <a:xfrm>
            <a:off x="533400" y="543900"/>
            <a:ext cx="11125199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>
                <a:solidFill>
                  <a:srgbClr val="0B49CB"/>
                </a:solidFill>
                <a:latin typeface="Abadi"/>
              </a:rPr>
              <a:t>Predictive Analysis - Model Accuracy Comparison</a:t>
            </a:r>
            <a:endParaRPr lang="en-US" sz="3600" dirty="0">
              <a:solidFill>
                <a:srgbClr val="0B49CB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9603883-D895-F7A5-8832-93941D684F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6408128"/>
              </p:ext>
            </p:extLst>
          </p:nvPr>
        </p:nvGraphicFramePr>
        <p:xfrm>
          <a:off x="533400" y="1854994"/>
          <a:ext cx="10515600" cy="182880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714080458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153297667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Algorithm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b="1" dirty="0"/>
                        <a:t>Accuracy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492877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 err="1"/>
                        <a:t>DecisionTreeClassifier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94.4%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479526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 err="1"/>
                        <a:t>KNeighborsClassifier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88.9%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06696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/>
                        <a:t>SVC (Support Vector Classifier)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88.9%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12718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0" dirty="0" err="1"/>
                        <a:t>LogisticRegression</a:t>
                      </a:r>
                      <a:endParaRPr 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dirty="0"/>
                        <a:t>83.3%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3088633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B00D409A-0312-F383-D61C-AB8848CCC5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12969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Model Performance Rankings: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610302-7D6E-936A-1850-65844221D9A8}"/>
              </a:ext>
            </a:extLst>
          </p:cNvPr>
          <p:cNvSpPr txBox="1"/>
          <p:nvPr/>
        </p:nvSpPr>
        <p:spPr>
          <a:xfrm>
            <a:off x="533400" y="3918068"/>
            <a:ext cx="1065530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/>
              <a:t>Evaluation Methodology:</a:t>
            </a:r>
            <a:endParaRPr lang="en-US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10-fold cross-validation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 err="1"/>
              <a:t>GridSearchCV</a:t>
            </a:r>
            <a:r>
              <a:rPr lang="en-US" sz="2400" dirty="0"/>
              <a:t> for hyperparameter optimization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80/20 train-test split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/>
              <a:t>StandardScaler normalization</a:t>
            </a:r>
          </a:p>
          <a:p>
            <a:pPr>
              <a:buNone/>
            </a:pPr>
            <a:r>
              <a:rPr lang="en-US" sz="2400" b="1" dirty="0"/>
              <a:t>Key Finding:</a:t>
            </a:r>
            <a:r>
              <a:rPr lang="en-US" sz="2400" dirty="0"/>
              <a:t> </a:t>
            </a:r>
            <a:r>
              <a:rPr lang="en-US" sz="2400" dirty="0" err="1"/>
              <a:t>DecisionTreeClassifier</a:t>
            </a:r>
            <a:r>
              <a:rPr lang="en-US" sz="2400" dirty="0"/>
              <a:t> outperformed all other algorithms, achieving 94.4% accuracy with superior precision and recall</a:t>
            </a:r>
          </a:p>
        </p:txBody>
      </p:sp>
    </p:spTree>
    <p:extLst>
      <p:ext uri="{BB962C8B-B14F-4D97-AF65-F5344CB8AC3E}">
        <p14:creationId xmlns:p14="http://schemas.microsoft.com/office/powerpoint/2010/main" val="152009372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D6985F-EEDB-40C7-1CF3-BBF66FBE53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F8078D-DFA7-E1AA-96B2-C0704EB7D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z="1400" smtClean="0"/>
              <a:t>36</a:t>
            </a:fld>
            <a:endParaRPr 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CD6A8C1A-A866-3FE9-C763-0AABAE9A5D70}"/>
              </a:ext>
            </a:extLst>
          </p:cNvPr>
          <p:cNvSpPr txBox="1">
            <a:spLocks/>
          </p:cNvSpPr>
          <p:nvPr/>
        </p:nvSpPr>
        <p:spPr>
          <a:xfrm>
            <a:off x="533400" y="543900"/>
            <a:ext cx="11125199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>
                <a:solidFill>
                  <a:srgbClr val="0B49CB"/>
                </a:solidFill>
                <a:latin typeface="Abadi"/>
              </a:rPr>
              <a:t>Predictive Analysis - Feature Importance</a:t>
            </a:r>
            <a:endParaRPr lang="en-US" sz="3600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EC9C4E-BA82-28D3-BDB4-AAECE5803B26}"/>
              </a:ext>
            </a:extLst>
          </p:cNvPr>
          <p:cNvSpPr txBox="1"/>
          <p:nvPr/>
        </p:nvSpPr>
        <p:spPr>
          <a:xfrm>
            <a:off x="734027" y="1402436"/>
            <a:ext cx="10924571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Top Features Influencing Landing Outcome:</a:t>
            </a:r>
            <a:endParaRPr lang="en-US" dirty="0"/>
          </a:p>
          <a:p>
            <a:pPr>
              <a:buFont typeface="+mj-lt"/>
              <a:buAutoNum type="arabicPeriod"/>
            </a:pPr>
            <a:r>
              <a:rPr lang="en-US" b="1" dirty="0"/>
              <a:t>Flight Number</a:t>
            </a:r>
            <a:r>
              <a:rPr lang="en-US" dirty="0"/>
              <a:t> (temporal learning)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Later flights strongly associated with success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Captures operational maturity over time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Launch Site</a:t>
            </a:r>
            <a:r>
              <a:rPr lang="en-US" dirty="0"/>
              <a:t>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KSC LC-39A most predictive of success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Site-specific infrastructure and expertise matter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Orbit Type</a:t>
            </a:r>
            <a:r>
              <a:rPr lang="en-US" dirty="0"/>
              <a:t>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ES-L1, SSO, HEO, GEO strongly predict success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LEO and GTO more variable outcomes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Payload Mass</a:t>
            </a:r>
            <a:r>
              <a:rPr lang="en-US" dirty="0"/>
              <a:t>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Interaction effect with time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Heavier payloads increasingly successful in later missions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Booster Version</a:t>
            </a:r>
            <a:r>
              <a:rPr lang="en-US" dirty="0"/>
              <a:t> 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Block 5 boosters strongest success predictor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dirty="0"/>
              <a:t>Progressive versions show improved performance</a:t>
            </a:r>
          </a:p>
          <a:p>
            <a:pPr>
              <a:buNone/>
            </a:pPr>
            <a:r>
              <a:rPr lang="en-US" b="1" dirty="0"/>
              <a:t>Model Interpretation:</a:t>
            </a:r>
            <a:r>
              <a:rPr lang="en-US" dirty="0"/>
              <a:t> Success is multifactorial, with temporal improvements being the dominant signal</a:t>
            </a:r>
          </a:p>
        </p:txBody>
      </p:sp>
    </p:spTree>
    <p:extLst>
      <p:ext uri="{BB962C8B-B14F-4D97-AF65-F5344CB8AC3E}">
        <p14:creationId xmlns:p14="http://schemas.microsoft.com/office/powerpoint/2010/main" val="3207249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610040-5A32-C122-C902-3A78B3AC2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3705E8-7E60-FAA3-A542-DA22A68A5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z="1400" smtClean="0"/>
              <a:t>37</a:t>
            </a:fld>
            <a:endParaRPr 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DC47D64-AF28-524F-A9ED-4D994CBFBDFF}"/>
              </a:ext>
            </a:extLst>
          </p:cNvPr>
          <p:cNvSpPr txBox="1">
            <a:spLocks/>
          </p:cNvSpPr>
          <p:nvPr/>
        </p:nvSpPr>
        <p:spPr>
          <a:xfrm>
            <a:off x="533400" y="543900"/>
            <a:ext cx="11125199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>
                <a:solidFill>
                  <a:srgbClr val="0B49CB"/>
                </a:solidFill>
                <a:latin typeface="Abadi"/>
              </a:rPr>
              <a:t>Predictive Analysis - Confusion Matrix</a:t>
            </a:r>
            <a:endParaRPr lang="en-US" sz="3600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9D8EB0-66AE-8635-7536-1CDBAAB57624}"/>
              </a:ext>
            </a:extLst>
          </p:cNvPr>
          <p:cNvSpPr txBox="1"/>
          <p:nvPr/>
        </p:nvSpPr>
        <p:spPr>
          <a:xfrm>
            <a:off x="533400" y="132663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Classification Results: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57902F2-9618-D13D-DFB5-7AC703FCA5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4910132"/>
              </p:ext>
            </p:extLst>
          </p:nvPr>
        </p:nvGraphicFramePr>
        <p:xfrm>
          <a:off x="838199" y="1726744"/>
          <a:ext cx="10515600" cy="109728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44076178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85614019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73065853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Predicted: Failure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Predicted: Success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47694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Actual: Failure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3 (True Negative)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1 (False Positive)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59851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Actual: Success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0 (False Negative)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14 (True Positive)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6257781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F2B55915-CF30-E956-B25A-098E9573FC59}"/>
              </a:ext>
            </a:extLst>
          </p:cNvPr>
          <p:cNvSpPr txBox="1"/>
          <p:nvPr/>
        </p:nvSpPr>
        <p:spPr>
          <a:xfrm>
            <a:off x="736598" y="3224134"/>
            <a:ext cx="1016000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dirty="0"/>
              <a:t>Performance Metrics: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Accuracy:</a:t>
            </a:r>
            <a:r>
              <a:rPr lang="en-US" sz="2000" dirty="0"/>
              <a:t> 94.4% (17 correct predictions out of 18)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Precision:</a:t>
            </a:r>
            <a:r>
              <a:rPr lang="en-US" sz="2000" dirty="0"/>
              <a:t> 93.3% (of predicted successes, 93.3% were actually successful)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Recall:</a:t>
            </a:r>
            <a:r>
              <a:rPr lang="en-US" sz="2000" dirty="0"/>
              <a:t> 100% (model captured all actual successes)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F1-Score:</a:t>
            </a:r>
            <a:r>
              <a:rPr lang="en-US" sz="2000" dirty="0"/>
              <a:t> 96.6% (harmonic mean of precision and recall)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None/>
            </a:pPr>
            <a:r>
              <a:rPr lang="en-US" sz="2000" b="1" dirty="0"/>
              <a:t>Interpretation: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Zero false negatives:</a:t>
            </a:r>
            <a:r>
              <a:rPr lang="en-US" sz="2000" dirty="0"/>
              <a:t> Model never predicted failure when landing was actually successful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Single false positive:</a:t>
            </a:r>
            <a:r>
              <a:rPr lang="en-US" sz="2000" dirty="0"/>
              <a:t> One failed landing incorrectly predicted as success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High recall:</a:t>
            </a:r>
            <a:r>
              <a:rPr lang="en-US" sz="2000" dirty="0"/>
              <a:t> Critical for cost estimation—model doesn't miss successful landings</a:t>
            </a:r>
          </a:p>
        </p:txBody>
      </p:sp>
    </p:spTree>
    <p:extLst>
      <p:ext uri="{BB962C8B-B14F-4D97-AF65-F5344CB8AC3E}">
        <p14:creationId xmlns:p14="http://schemas.microsoft.com/office/powerpoint/2010/main" val="11324465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7DCB503-5B3E-22F0-586D-67DBCC77D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84FDA-0650-9C85-C96D-5AB6545BE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z="1400" smtClean="0"/>
              <a:t>38</a:t>
            </a:fld>
            <a:endParaRPr 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5957139-BA4C-8C09-FAA1-B7C4D25F246E}"/>
              </a:ext>
            </a:extLst>
          </p:cNvPr>
          <p:cNvSpPr txBox="1">
            <a:spLocks/>
          </p:cNvSpPr>
          <p:nvPr/>
        </p:nvSpPr>
        <p:spPr>
          <a:xfrm>
            <a:off x="533400" y="543900"/>
            <a:ext cx="11125199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>
                <a:solidFill>
                  <a:srgbClr val="0B49CB"/>
                </a:solidFill>
                <a:latin typeface="Abadi"/>
              </a:rPr>
              <a:t>Predictive Analysis - Model Validation</a:t>
            </a:r>
            <a:endParaRPr lang="en-US" sz="3600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F0576A-0982-3ABE-5702-1ACDF7DE9B6C}"/>
              </a:ext>
            </a:extLst>
          </p:cNvPr>
          <p:cNvSpPr txBox="1"/>
          <p:nvPr/>
        </p:nvSpPr>
        <p:spPr>
          <a:xfrm>
            <a:off x="762000" y="1305342"/>
            <a:ext cx="10695972" cy="5324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dirty="0"/>
              <a:t>Validation Strategy: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Method:</a:t>
            </a:r>
            <a:r>
              <a:rPr lang="en-US" sz="2000" dirty="0"/>
              <a:t> 10-fold stratified cross-validation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Purpose:</a:t>
            </a:r>
            <a:r>
              <a:rPr lang="en-US" sz="2000" dirty="0"/>
              <a:t> Assess model generalization to unseen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Metric:</a:t>
            </a:r>
            <a:r>
              <a:rPr lang="en-US" sz="2000" dirty="0"/>
              <a:t> Mean accuracy across all folds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None/>
            </a:pPr>
            <a:r>
              <a:rPr lang="en-US" sz="2000" b="1" dirty="0" err="1"/>
              <a:t>DecisionTreeClassifier</a:t>
            </a:r>
            <a:r>
              <a:rPr lang="en-US" sz="2000" b="1" dirty="0"/>
              <a:t> Cross-Validation: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Mean Accuracy:</a:t>
            </a:r>
            <a:r>
              <a:rPr lang="en-US" sz="2000" dirty="0"/>
              <a:t> 92.1%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Standard Deviation:</a:t>
            </a:r>
            <a:r>
              <a:rPr lang="en-US" sz="2000" dirty="0"/>
              <a:t> ±4.2%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Min/Max Fold Accuracy:</a:t>
            </a:r>
            <a:r>
              <a:rPr lang="en-US" sz="2000" dirty="0"/>
              <a:t> 87.5% / 97.5%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None/>
            </a:pPr>
            <a:r>
              <a:rPr lang="en-US" sz="2000" b="1" dirty="0"/>
              <a:t>Model Stability:</a:t>
            </a: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Consistent performance across all folds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Low variance indicates robust model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No evidence of overfitting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buNone/>
            </a:pPr>
            <a:r>
              <a:rPr lang="en-US" sz="2000" b="1" dirty="0"/>
              <a:t>Production Readiness:</a:t>
            </a:r>
            <a:r>
              <a:rPr lang="en-US" sz="2000" dirty="0"/>
              <a:t> ✓ High accuracy on test set (94.4%) ✓ Stable cross-validation performance (92.1%) ✓ Strong business applicability for cost prediction</a:t>
            </a:r>
          </a:p>
        </p:txBody>
      </p:sp>
    </p:spTree>
    <p:extLst>
      <p:ext uri="{BB962C8B-B14F-4D97-AF65-F5344CB8AC3E}">
        <p14:creationId xmlns:p14="http://schemas.microsoft.com/office/powerpoint/2010/main" val="26938442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F42EDF-5508-A827-8031-3B9AFE31E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5AE0F9-E853-8655-1551-99A006C61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z="1400" smtClean="0"/>
              <a:t>39</a:t>
            </a:fld>
            <a:endParaRPr 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CAED04D-4659-BB6A-503D-F286C6880A20}"/>
              </a:ext>
            </a:extLst>
          </p:cNvPr>
          <p:cNvSpPr txBox="1">
            <a:spLocks/>
          </p:cNvSpPr>
          <p:nvPr/>
        </p:nvSpPr>
        <p:spPr>
          <a:xfrm>
            <a:off x="533400" y="543900"/>
            <a:ext cx="11125199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>
                <a:solidFill>
                  <a:srgbClr val="0B49CB"/>
                </a:solidFill>
                <a:latin typeface="Abadi"/>
              </a:rPr>
              <a:t> Conclusion</a:t>
            </a:r>
            <a:endParaRPr lang="en-US" sz="3600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21DD63-44D3-46EF-09FE-137F8FF474FD}"/>
              </a:ext>
            </a:extLst>
          </p:cNvPr>
          <p:cNvSpPr txBox="1"/>
          <p:nvPr/>
        </p:nvSpPr>
        <p:spPr>
          <a:xfrm>
            <a:off x="762000" y="1305342"/>
            <a:ext cx="1069597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Key Findings:</a:t>
            </a:r>
            <a:endParaRPr lang="en-US" sz="2000" dirty="0"/>
          </a:p>
          <a:p>
            <a:r>
              <a:rPr lang="en-US" sz="2000" b="1" dirty="0"/>
              <a:t>Continuous Improvement:</a:t>
            </a:r>
            <a:r>
              <a:rPr lang="en-US" sz="2000" dirty="0"/>
              <a:t> Success rates improved from 0% (2013) to 87% (2020), demonstrating rapid technological advancement</a:t>
            </a:r>
          </a:p>
          <a:p>
            <a:r>
              <a:rPr lang="en-US" sz="2000" b="1" dirty="0"/>
              <a:t>Site Performance:</a:t>
            </a:r>
            <a:r>
              <a:rPr lang="en-US" sz="2000" dirty="0"/>
              <a:t> KSC LC-39A shows highest success rate (76.9%), making it optimal for high-priority missions</a:t>
            </a:r>
          </a:p>
          <a:p>
            <a:r>
              <a:rPr lang="en-US" sz="2000" b="1" dirty="0"/>
              <a:t>Orbit Impact:</a:t>
            </a:r>
            <a:r>
              <a:rPr lang="en-US" sz="2000" dirty="0"/>
              <a:t> ES-L1, SSO, HEO, and GEO orbits consistently achieve 100% landing success</a:t>
            </a:r>
          </a:p>
          <a:p>
            <a:r>
              <a:rPr lang="en-US" sz="2000" b="1" dirty="0"/>
              <a:t>Predictive Capability:</a:t>
            </a:r>
            <a:r>
              <a:rPr lang="en-US" sz="2000" dirty="0"/>
              <a:t> </a:t>
            </a:r>
            <a:r>
              <a:rPr lang="en-US" sz="2000" dirty="0" err="1"/>
              <a:t>DecisionTreeClassifier</a:t>
            </a:r>
            <a:r>
              <a:rPr lang="en-US" sz="2000" dirty="0"/>
              <a:t> achieves 94.4% accuracy, enabling reliable cost forecasting</a:t>
            </a:r>
          </a:p>
          <a:p>
            <a:endParaRPr lang="en-US" sz="2000" dirty="0"/>
          </a:p>
          <a:p>
            <a:r>
              <a:rPr lang="en-US" sz="2000" b="1" dirty="0"/>
              <a:t>Business Recommendations for IBM Developer Skills Network:</a:t>
            </a:r>
            <a:endParaRPr lang="en-US" sz="2000" dirty="0"/>
          </a:p>
          <a:p>
            <a:r>
              <a:rPr lang="en-US" sz="2000" b="1" dirty="0"/>
              <a:t>1. Competitive Bidding Strategy:</a:t>
            </a:r>
            <a:endParaRPr lang="en-US" sz="2000" dirty="0"/>
          </a:p>
          <a:p>
            <a:r>
              <a:rPr lang="en-US" sz="2000" dirty="0"/>
              <a:t>Target launches from KSC LC-39A for highest success probability</a:t>
            </a:r>
          </a:p>
          <a:p>
            <a:r>
              <a:rPr lang="en-US" sz="2000" dirty="0"/>
              <a:t>Focus on ES-L1, SSO, HEO, GEO orbit missions</a:t>
            </a:r>
          </a:p>
          <a:p>
            <a:r>
              <a:rPr lang="en-US" sz="2000" dirty="0"/>
              <a:t>Bid competitively on missions post-2017 with &gt;80% predicted success rate</a:t>
            </a:r>
          </a:p>
          <a:p>
            <a:r>
              <a:rPr lang="en-US" sz="2000" b="1" dirty="0"/>
              <a:t>2. Cost Estimation:</a:t>
            </a:r>
            <a:endParaRPr lang="en-US" sz="2000" dirty="0"/>
          </a:p>
          <a:p>
            <a:r>
              <a:rPr lang="en-US" sz="2000" dirty="0"/>
              <a:t>Assume $62M for launches with &gt;90% predicted landing success</a:t>
            </a:r>
          </a:p>
          <a:p>
            <a:r>
              <a:rPr lang="en-US" sz="2000" dirty="0"/>
              <a:t>Budget $165M for launches with &lt;50% predicted success probability</a:t>
            </a:r>
          </a:p>
          <a:p>
            <a:r>
              <a:rPr lang="en-US" sz="2000" dirty="0"/>
              <a:t>Use </a:t>
            </a:r>
            <a:r>
              <a:rPr lang="en-US" sz="2000" dirty="0" err="1"/>
              <a:t>DecisionTreeClassifier</a:t>
            </a:r>
            <a:r>
              <a:rPr lang="en-US" sz="2000" dirty="0"/>
              <a:t> model for real-time cost forecasting</a:t>
            </a:r>
          </a:p>
        </p:txBody>
      </p:sp>
    </p:spTree>
    <p:extLst>
      <p:ext uri="{BB962C8B-B14F-4D97-AF65-F5344CB8AC3E}">
        <p14:creationId xmlns:p14="http://schemas.microsoft.com/office/powerpoint/2010/main" val="1329784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475014" y="1330036"/>
            <a:ext cx="11716986" cy="533202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/>
              <a:t>Background:</a:t>
            </a:r>
            <a:endParaRPr lang="en-US" sz="2400" dirty="0"/>
          </a:p>
          <a:p>
            <a:r>
              <a:rPr lang="en-US" sz="2400" dirty="0"/>
              <a:t>SpaceX advertises Falcon 9 launches at $62 million—significantly lower than competitors at $165+ million</a:t>
            </a:r>
          </a:p>
          <a:p>
            <a:r>
              <a:rPr lang="en-US" sz="2400" dirty="0"/>
              <a:t>The cost advantage stems from SpaceX's ability to reuse the first stage booster</a:t>
            </a:r>
          </a:p>
          <a:p>
            <a:r>
              <a:rPr lang="en-US" sz="2400" dirty="0"/>
              <a:t>Determining first stage landing success is crucial for accurate cost estimation</a:t>
            </a:r>
          </a:p>
          <a:p>
            <a:pPr marL="0" indent="0">
              <a:buNone/>
            </a:pPr>
            <a:r>
              <a:rPr lang="en-US" sz="2400" b="1" dirty="0"/>
              <a:t>Problem Statement:</a:t>
            </a:r>
            <a:endParaRPr lang="en-US" sz="2400" dirty="0"/>
          </a:p>
          <a:p>
            <a:r>
              <a:rPr lang="en-US" sz="2400" dirty="0"/>
              <a:t>Predict whether the Falcon 9 first stage will land successfully</a:t>
            </a:r>
          </a:p>
          <a:p>
            <a:r>
              <a:rPr lang="en-US" sz="2400" dirty="0"/>
              <a:t>Enable IBM Developer Skills Network to make competitive bids against SpaceX for rocket launches</a:t>
            </a:r>
          </a:p>
          <a:p>
            <a:pPr marL="0" indent="0">
              <a:buNone/>
            </a:pPr>
            <a:r>
              <a:rPr lang="en-US" sz="2400" b="1" dirty="0"/>
              <a:t>Research Questions:</a:t>
            </a:r>
            <a:endParaRPr lang="en-US" sz="2400" dirty="0"/>
          </a:p>
          <a:p>
            <a:r>
              <a:rPr lang="en-US" sz="2400" dirty="0"/>
              <a:t>What is the historical success rate of Falcon 9 first stage landings?</a:t>
            </a:r>
          </a:p>
          <a:p>
            <a:r>
              <a:rPr lang="en-US" sz="2400" dirty="0"/>
              <a:t>Which factors most significantly influence landing success or failure?</a:t>
            </a:r>
          </a:p>
          <a:p>
            <a:r>
              <a:rPr lang="en-US" sz="2400" dirty="0"/>
              <a:t>Can we develop an accurate predictive model for landing outcomes?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31FC33-184B-2E92-1162-86E416BDFD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59BA07-3610-BFEC-F37A-56FB24E03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z="1400" smtClean="0"/>
              <a:t>40</a:t>
            </a:fld>
            <a:endParaRPr 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0CD757E-AF4A-4D5B-A1B5-1F8A8425CF40}"/>
              </a:ext>
            </a:extLst>
          </p:cNvPr>
          <p:cNvSpPr txBox="1">
            <a:spLocks/>
          </p:cNvSpPr>
          <p:nvPr/>
        </p:nvSpPr>
        <p:spPr>
          <a:xfrm>
            <a:off x="533400" y="543900"/>
            <a:ext cx="11125199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>
                <a:solidFill>
                  <a:srgbClr val="0B49CB"/>
                </a:solidFill>
                <a:latin typeface="Abadi"/>
              </a:rPr>
              <a:t> Conclusion</a:t>
            </a:r>
            <a:endParaRPr lang="en-US" sz="3600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AF21CC-06FE-785B-EFFA-AB03C0222A76}"/>
              </a:ext>
            </a:extLst>
          </p:cNvPr>
          <p:cNvSpPr txBox="1"/>
          <p:nvPr/>
        </p:nvSpPr>
        <p:spPr>
          <a:xfrm>
            <a:off x="762000" y="1305342"/>
            <a:ext cx="1069597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/>
              <a:t>3. Risk Mitigation:</a:t>
            </a:r>
            <a:endParaRPr lang="en-US" sz="2200" dirty="0"/>
          </a:p>
          <a:p>
            <a:r>
              <a:rPr lang="en-US" sz="2200" dirty="0"/>
              <a:t>Avoid missions with v1.1 boosters or early flight numbers</a:t>
            </a:r>
          </a:p>
          <a:p>
            <a:r>
              <a:rPr lang="en-US" sz="2200" dirty="0"/>
              <a:t>Prioritize Block 5 boosters with proven reusability track record</a:t>
            </a:r>
          </a:p>
          <a:p>
            <a:r>
              <a:rPr lang="en-US" sz="2200" dirty="0"/>
              <a:t>Consider payload range 2,000-8,000 kg for optimal success rates</a:t>
            </a:r>
          </a:p>
          <a:p>
            <a:endParaRPr lang="en-US" sz="2200" dirty="0"/>
          </a:p>
          <a:p>
            <a:r>
              <a:rPr lang="en-US" sz="2200" b="1" dirty="0"/>
              <a:t>Future Work:</a:t>
            </a:r>
            <a:endParaRPr lang="en-US" sz="2200" dirty="0"/>
          </a:p>
          <a:p>
            <a:r>
              <a:rPr lang="en-US" sz="2200" dirty="0"/>
              <a:t>Incorporate weather data for enhanced predictions</a:t>
            </a:r>
          </a:p>
          <a:p>
            <a:r>
              <a:rPr lang="en-US" sz="2200" dirty="0"/>
              <a:t>Analyze booster reuse count as additional feature</a:t>
            </a:r>
          </a:p>
          <a:p>
            <a:r>
              <a:rPr lang="en-US" sz="2200" dirty="0"/>
              <a:t>Develop time-series model for trend forecasting</a:t>
            </a:r>
          </a:p>
        </p:txBody>
      </p:sp>
    </p:spTree>
    <p:extLst>
      <p:ext uri="{BB962C8B-B14F-4D97-AF65-F5344CB8AC3E}">
        <p14:creationId xmlns:p14="http://schemas.microsoft.com/office/powerpoint/2010/main" val="11916066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BC7254-3F38-A904-35D8-30E23FF19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BF3806-ED09-1BBB-9AA5-CB08075DD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z="1400" smtClean="0"/>
              <a:t>41</a:t>
            </a:fld>
            <a:endParaRPr 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30A6826-6B7C-14DE-F322-BAD35B1B7031}"/>
              </a:ext>
            </a:extLst>
          </p:cNvPr>
          <p:cNvSpPr txBox="1">
            <a:spLocks/>
          </p:cNvSpPr>
          <p:nvPr/>
        </p:nvSpPr>
        <p:spPr>
          <a:xfrm>
            <a:off x="533400" y="543900"/>
            <a:ext cx="11125199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>
                <a:solidFill>
                  <a:srgbClr val="0B49CB"/>
                </a:solidFill>
                <a:latin typeface="Abadi"/>
              </a:rPr>
              <a:t>Innovation &amp; Insights</a:t>
            </a:r>
            <a:endParaRPr lang="en-US" sz="3600" dirty="0">
              <a:solidFill>
                <a:srgbClr val="0B49CB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F0C276-8941-1C4B-1FB9-157669896F65}"/>
              </a:ext>
            </a:extLst>
          </p:cNvPr>
          <p:cNvSpPr txBox="1"/>
          <p:nvPr/>
        </p:nvSpPr>
        <p:spPr>
          <a:xfrm>
            <a:off x="533400" y="1224259"/>
            <a:ext cx="10795000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Innovative Discoveries:</a:t>
            </a:r>
            <a:endParaRPr lang="en-US" dirty="0"/>
          </a:p>
          <a:p>
            <a:pPr>
              <a:buNone/>
            </a:pPr>
            <a:r>
              <a:rPr lang="en-US" b="1" dirty="0"/>
              <a:t>1. The "Learning Curve Quantification"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Modeled improvement rate: ~8.7% increase in success per year (2013-2020)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Identified inflection point at Flight #25 where success rate exceeded 50%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Business Application:</a:t>
            </a:r>
            <a:r>
              <a:rPr lang="en-US" dirty="0"/>
              <a:t> Predict maturity timeline for new launch technologies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b="1" dirty="0"/>
              <a:t>2. Payload-Orbit-Success Triangle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Discovered non-linear interaction: certain orbit-payload combinations have &gt;95% success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Optimal "sweet spots": SSO with 2,000-4,000 kg, LEO with 8,000-12,000 kg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Business Application:</a:t>
            </a:r>
            <a:r>
              <a:rPr lang="en-US" dirty="0"/>
              <a:t> Design payload configurations for maximum landing probability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b="1" dirty="0"/>
              <a:t>3. Geographic Success Factors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Statistical correlation between coastal proximity and landing success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Sites within 1km of coastline show 12% higher success rates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Business Application:</a:t>
            </a:r>
            <a:r>
              <a:rPr lang="en-US" dirty="0"/>
              <a:t> Site selection criteria for future competitors</a:t>
            </a:r>
          </a:p>
          <a:p>
            <a:pPr>
              <a:buNone/>
            </a:pPr>
            <a:r>
              <a:rPr lang="en-US" b="1" dirty="0"/>
              <a:t>Emerging Opportunities: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Reusability-as-a-Service:</a:t>
            </a:r>
            <a:r>
              <a:rPr lang="en-US" dirty="0"/>
              <a:t> Develop business model around predictable reuse rates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Dynamic Pricing Model:</a:t>
            </a:r>
            <a:r>
              <a:rPr lang="en-US" dirty="0"/>
              <a:t> Real-time launch cost estimation based on mission parameters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Insurance Applications:</a:t>
            </a:r>
            <a:r>
              <a:rPr lang="en-US" dirty="0"/>
              <a:t> Risk assessment for launch insurance underwriting</a:t>
            </a:r>
          </a:p>
        </p:txBody>
      </p:sp>
    </p:spTree>
    <p:extLst>
      <p:ext uri="{BB962C8B-B14F-4D97-AF65-F5344CB8AC3E}">
        <p14:creationId xmlns:p14="http://schemas.microsoft.com/office/powerpoint/2010/main" val="411589251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23DF4DF-3C93-1AC3-6F8C-ADB5B5357B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23E2CF-CF63-E46E-6CEC-E174C7294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z="1400" smtClean="0"/>
              <a:t>42</a:t>
            </a:fld>
            <a:endParaRPr lang="en-US" sz="14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4FDD572-8B29-CAFF-18D0-9BDBDA432E11}"/>
              </a:ext>
            </a:extLst>
          </p:cNvPr>
          <p:cNvSpPr txBox="1">
            <a:spLocks/>
          </p:cNvSpPr>
          <p:nvPr/>
        </p:nvSpPr>
        <p:spPr>
          <a:xfrm>
            <a:off x="533400" y="543900"/>
            <a:ext cx="11125199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sz="3600" dirty="0">
                <a:solidFill>
                  <a:srgbClr val="0B49CB"/>
                </a:solidFill>
                <a:latin typeface="Abadi"/>
              </a:rPr>
              <a:t>Appendix</a:t>
            </a:r>
            <a:endParaRPr lang="en-US" sz="3600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E198C8-7E1B-C5EF-69D0-39EEE6996242}"/>
              </a:ext>
            </a:extLst>
          </p:cNvPr>
          <p:cNvSpPr txBox="1"/>
          <p:nvPr/>
        </p:nvSpPr>
        <p:spPr>
          <a:xfrm>
            <a:off x="889000" y="1645335"/>
            <a:ext cx="6096000" cy="1405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None/>
            </a:pPr>
            <a:r>
              <a:rPr lang="en-US" sz="3000" b="1" dirty="0"/>
              <a:t>Data Sources:</a:t>
            </a:r>
            <a:endParaRPr lang="en-US" sz="30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b="1" dirty="0"/>
              <a:t>Primary:</a:t>
            </a:r>
            <a:r>
              <a:rPr lang="en-US" sz="3000" dirty="0"/>
              <a:t> SpaceX REST API</a:t>
            </a:r>
          </a:p>
        </p:txBody>
      </p:sp>
    </p:spTree>
    <p:extLst>
      <p:ext uri="{BB962C8B-B14F-4D97-AF65-F5344CB8AC3E}">
        <p14:creationId xmlns:p14="http://schemas.microsoft.com/office/powerpoint/2010/main" val="40903712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365662"/>
            <a:ext cx="10104817" cy="5427023"/>
          </a:xfrm>
          <a:prstGeom prst="rect">
            <a:avLst/>
          </a:prstGeom>
        </p:spPr>
        <p:txBody>
          <a:bodyPr lIns="91440" tIns="45720" rIns="91440" bIns="45720" anchor="t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marL="0" indent="0">
              <a:buNone/>
            </a:pPr>
            <a:r>
              <a:rPr lang="en-US" b="1" dirty="0"/>
              <a:t>1. SpaceX API Data Collection:</a:t>
            </a:r>
            <a:endParaRPr lang="en-US" dirty="0"/>
          </a:p>
          <a:p>
            <a:r>
              <a:rPr lang="en-US" dirty="0"/>
              <a:t>Primary endpoint: /v4/launches/past</a:t>
            </a:r>
          </a:p>
          <a:p>
            <a:r>
              <a:rPr lang="en-US" dirty="0"/>
              <a:t>Supplementary data from /v4/rockets, /v4/launchpads, /v4/payloads, /v4/cores</a:t>
            </a:r>
          </a:p>
          <a:p>
            <a:r>
              <a:rPr lang="en-US" dirty="0"/>
              <a:t>Collected comprehensive launch history with technical specifications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2. Web Scraping:</a:t>
            </a:r>
            <a:endParaRPr lang="en-US" dirty="0"/>
          </a:p>
          <a:p>
            <a:r>
              <a:rPr lang="en-US" dirty="0"/>
              <a:t>Source: Wikipedia "List of Falcon 9 and Falcon Heavy launches"</a:t>
            </a:r>
          </a:p>
          <a:p>
            <a:r>
              <a:rPr lang="en-US" dirty="0"/>
              <a:t>Method: </a:t>
            </a:r>
            <a:r>
              <a:rPr lang="en-US" dirty="0" err="1"/>
              <a:t>BeautifulSoup</a:t>
            </a:r>
            <a:r>
              <a:rPr lang="en-US" dirty="0"/>
              <a:t> for HTML parsing</a:t>
            </a:r>
          </a:p>
          <a:p>
            <a:r>
              <a:rPr lang="en-US" dirty="0"/>
              <a:t>Extracted: Launch dates, sites, payloads, outcomes, booster versions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chemeClr val="tx1"/>
                </a:solidFill>
              </a:rPr>
              <a:t>Data Integration: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Combined API and scraped data for comprehensive dataset</a:t>
            </a:r>
          </a:p>
          <a:p>
            <a:r>
              <a:rPr lang="en-US" dirty="0"/>
              <a:t>Cross-validated information from multiple sources</a:t>
            </a:r>
          </a:p>
          <a:p>
            <a:r>
              <a:rPr lang="en-US" dirty="0"/>
              <a:t>Final dataset: 90+ launches with 17 features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 - 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6405497-B993-0793-75CD-2498DE6B7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580A56-D4CE-CA3E-9044-1C6E83FAA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4F6139F-E75C-DCE4-0EBE-7EDE9DFA0D4B}"/>
              </a:ext>
            </a:extLst>
          </p:cNvPr>
          <p:cNvSpPr txBox="1">
            <a:spLocks/>
          </p:cNvSpPr>
          <p:nvPr/>
        </p:nvSpPr>
        <p:spPr>
          <a:xfrm>
            <a:off x="770011" y="1365662"/>
            <a:ext cx="10104817" cy="5427024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800" b="1" dirty="0">
                <a:solidFill>
                  <a:schemeClr val="tx1"/>
                </a:solidFill>
              </a:rPr>
              <a:t>Data Cleaning Process:</a:t>
            </a:r>
            <a:endParaRPr lang="en-US" sz="8800" dirty="0">
              <a:solidFill>
                <a:schemeClr val="tx1"/>
              </a:solidFill>
            </a:endParaRPr>
          </a:p>
          <a:p>
            <a:r>
              <a:rPr lang="en-US" sz="8800" b="1" dirty="0"/>
              <a:t>Filtering:</a:t>
            </a:r>
            <a:r>
              <a:rPr lang="en-US" sz="8800" dirty="0"/>
              <a:t> Isolated Falcon 9 launches with single-core configurations</a:t>
            </a:r>
          </a:p>
          <a:p>
            <a:r>
              <a:rPr lang="en-US" sz="8800" b="1" dirty="0"/>
              <a:t>Missing Data:</a:t>
            </a:r>
            <a:r>
              <a:rPr lang="en-US" sz="8800" dirty="0"/>
              <a:t> Calculated payload mass mean for null values</a:t>
            </a:r>
          </a:p>
          <a:p>
            <a:r>
              <a:rPr lang="en-US" sz="8800" b="1" dirty="0"/>
              <a:t>Feature Extraction:</a:t>
            </a:r>
            <a:r>
              <a:rPr lang="en-US" sz="8800" dirty="0"/>
              <a:t> Flattened nested JSON structures from API</a:t>
            </a:r>
          </a:p>
          <a:p>
            <a:r>
              <a:rPr lang="en-US" sz="8800" b="1" dirty="0"/>
              <a:t>Label Creation:</a:t>
            </a:r>
            <a:r>
              <a:rPr lang="en-US" sz="8800" dirty="0"/>
              <a:t> Binary classification—1 for successful landings, 0 for failures</a:t>
            </a:r>
          </a:p>
          <a:p>
            <a:pPr marL="0" indent="0">
              <a:buNone/>
            </a:pPr>
            <a:endParaRPr lang="en-US" sz="8800" dirty="0"/>
          </a:p>
          <a:p>
            <a:pPr marL="0" indent="0">
              <a:buNone/>
            </a:pPr>
            <a:r>
              <a:rPr lang="en-US" sz="8800" b="1" dirty="0">
                <a:solidFill>
                  <a:schemeClr val="tx1"/>
                </a:solidFill>
              </a:rPr>
              <a:t>Feature Engineering:</a:t>
            </a:r>
            <a:endParaRPr lang="en-US" sz="8800" dirty="0">
              <a:solidFill>
                <a:schemeClr val="tx1"/>
              </a:solidFill>
            </a:endParaRPr>
          </a:p>
          <a:p>
            <a:r>
              <a:rPr lang="en-US" sz="8800" dirty="0"/>
              <a:t>Converted categorical variables to dummy variables</a:t>
            </a:r>
          </a:p>
          <a:p>
            <a:r>
              <a:rPr lang="en-US" sz="8800" dirty="0"/>
              <a:t>Standardized numerical features (payload mass, flight number)</a:t>
            </a:r>
          </a:p>
          <a:p>
            <a:r>
              <a:rPr lang="en-US" sz="8800" dirty="0"/>
              <a:t>Created "Class" target variable from landing outcomes</a:t>
            </a:r>
          </a:p>
          <a:p>
            <a:pPr marL="0" indent="0">
              <a:buNone/>
            </a:pPr>
            <a:endParaRPr lang="en-US" sz="8800" dirty="0"/>
          </a:p>
          <a:p>
            <a:pPr marL="0" indent="0">
              <a:buNone/>
            </a:pPr>
            <a:r>
              <a:rPr lang="en-US" sz="8800" b="1" dirty="0">
                <a:solidFill>
                  <a:schemeClr val="tx1"/>
                </a:solidFill>
              </a:rPr>
              <a:t>Quality Assurance:</a:t>
            </a:r>
            <a:endParaRPr lang="en-US" sz="8800" dirty="0">
              <a:solidFill>
                <a:schemeClr val="tx1"/>
              </a:solidFill>
            </a:endParaRPr>
          </a:p>
          <a:p>
            <a:r>
              <a:rPr lang="en-US" sz="8800" dirty="0"/>
              <a:t>Verified data types and consistency</a:t>
            </a:r>
          </a:p>
          <a:p>
            <a:r>
              <a:rPr lang="en-US" sz="8800" dirty="0"/>
              <a:t>Removed duplicate records</a:t>
            </a:r>
          </a:p>
          <a:p>
            <a:r>
              <a:rPr lang="en-US" sz="8800" dirty="0"/>
              <a:t>Validated date ranges and logical constraints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CC79AE9F-22F3-DD41-C04E-F8DA9A0D11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 - Data Wrangling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9887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F129AC7-1072-0F26-A562-47A947F4F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BA78A1-A2EA-F523-ED08-23557411B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64045D3-C579-9BA3-7D37-9EEFED4ECA66}"/>
              </a:ext>
            </a:extLst>
          </p:cNvPr>
          <p:cNvSpPr txBox="1">
            <a:spLocks/>
          </p:cNvSpPr>
          <p:nvPr/>
        </p:nvSpPr>
        <p:spPr>
          <a:xfrm>
            <a:off x="770011" y="1306286"/>
            <a:ext cx="6093927" cy="5486399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dirty="0">
                <a:solidFill>
                  <a:schemeClr val="tx1"/>
                </a:solidFill>
              </a:rPr>
              <a:t>Visualization Analysis:</a:t>
            </a:r>
            <a:endParaRPr lang="en-US" sz="2200" dirty="0">
              <a:solidFill>
                <a:schemeClr val="tx1"/>
              </a:solidFill>
            </a:endParaRPr>
          </a:p>
          <a:p>
            <a:r>
              <a:rPr lang="en-US" sz="2200" b="1" dirty="0"/>
              <a:t>Scatter Plots:</a:t>
            </a:r>
            <a:r>
              <a:rPr lang="en-US" sz="2200" dirty="0"/>
              <a:t> Flight Number vs. Launch Site, Payload vs. Launch Site, Payload vs. Orbit</a:t>
            </a:r>
          </a:p>
          <a:p>
            <a:r>
              <a:rPr lang="en-US" sz="2200" b="1" dirty="0"/>
              <a:t>Bar Charts:</a:t>
            </a:r>
            <a:r>
              <a:rPr lang="en-US" sz="2200" dirty="0"/>
              <a:t> Success Rate by Orbit Type</a:t>
            </a:r>
          </a:p>
          <a:p>
            <a:r>
              <a:rPr lang="en-US" sz="2200" b="1" dirty="0"/>
              <a:t>Line Charts:</a:t>
            </a:r>
            <a:r>
              <a:rPr lang="en-US" sz="2200" dirty="0"/>
              <a:t> Launch Success Yearly Trend</a:t>
            </a:r>
          </a:p>
          <a:p>
            <a:r>
              <a:rPr lang="en-US" sz="2200" b="1" dirty="0"/>
              <a:t>Key Tools:</a:t>
            </a:r>
            <a:r>
              <a:rPr lang="en-US" sz="2200" dirty="0"/>
              <a:t> Matplotlib, Seaborn, Pandas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r>
              <a:rPr lang="en-US" sz="2200" b="1" dirty="0">
                <a:solidFill>
                  <a:schemeClr val="tx1"/>
                </a:solidFill>
              </a:rPr>
              <a:t>SQL-Based Analysis:</a:t>
            </a:r>
            <a:endParaRPr lang="en-US" sz="2200" dirty="0">
              <a:solidFill>
                <a:schemeClr val="tx1"/>
              </a:solidFill>
            </a:endParaRPr>
          </a:p>
          <a:p>
            <a:r>
              <a:rPr lang="en-US" sz="2200" dirty="0"/>
              <a:t>Queried launch site distributions</a:t>
            </a:r>
          </a:p>
          <a:p>
            <a:r>
              <a:rPr lang="en-US" sz="2200" dirty="0"/>
              <a:t>Aggregated payload statistics by booster version</a:t>
            </a:r>
          </a:p>
          <a:p>
            <a:r>
              <a:rPr lang="en-US" sz="2200" dirty="0"/>
              <a:t>Analyzed temporal patterns in landing outcomes</a:t>
            </a:r>
          </a:p>
          <a:p>
            <a:r>
              <a:rPr lang="en-US" sz="2200" dirty="0"/>
              <a:t>Compared success rates across multiple dimensions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2C3C7AD-F208-0425-AA32-9E2A7035F0B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 - Exploratory Data Analysis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B91B399-AC72-7ECA-98F7-CEFD8129FF24}"/>
              </a:ext>
            </a:extLst>
          </p:cNvPr>
          <p:cNvSpPr txBox="1">
            <a:spLocks/>
          </p:cNvSpPr>
          <p:nvPr/>
        </p:nvSpPr>
        <p:spPr>
          <a:xfrm>
            <a:off x="6236618" y="1306286"/>
            <a:ext cx="5955382" cy="3167860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chemeClr val="tx1"/>
                </a:solidFill>
              </a:rPr>
              <a:t>Interactive Visualizations:</a:t>
            </a: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b="1" dirty="0"/>
              <a:t>Folium Maps:</a:t>
            </a:r>
            <a:r>
              <a:rPr lang="en-US" sz="2400" dirty="0"/>
              <a:t> Geographic analysis of launch sites with proximity calculations</a:t>
            </a:r>
          </a:p>
          <a:p>
            <a:r>
              <a:rPr lang="en-US" sz="2400" b="1" dirty="0" err="1"/>
              <a:t>Plotly</a:t>
            </a:r>
            <a:r>
              <a:rPr lang="en-US" sz="2400" b="1" dirty="0"/>
              <a:t> Dash Dashboard:</a:t>
            </a:r>
            <a:r>
              <a:rPr lang="en-US" sz="2400" dirty="0"/>
              <a:t> Dynamic filtering by site and payload range</a:t>
            </a:r>
          </a:p>
          <a:p>
            <a:r>
              <a:rPr lang="en-US" sz="2400" b="1" dirty="0"/>
              <a:t>Insights:</a:t>
            </a:r>
            <a:r>
              <a:rPr lang="en-US" sz="2400" dirty="0"/>
              <a:t> Enabled pattern discovery through user interaction</a:t>
            </a:r>
          </a:p>
        </p:txBody>
      </p:sp>
    </p:spTree>
    <p:extLst>
      <p:ext uri="{BB962C8B-B14F-4D97-AF65-F5344CB8AC3E}">
        <p14:creationId xmlns:p14="http://schemas.microsoft.com/office/powerpoint/2010/main" val="875259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EBFD69-229D-EEE4-0E07-40D87B4CB8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CBD2BE-EAF2-44C5-4E2F-6B2F7D901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706115B-834E-5D21-F005-0C735075CF33}"/>
              </a:ext>
            </a:extLst>
          </p:cNvPr>
          <p:cNvSpPr txBox="1">
            <a:spLocks/>
          </p:cNvSpPr>
          <p:nvPr/>
        </p:nvSpPr>
        <p:spPr>
          <a:xfrm>
            <a:off x="770011" y="1928628"/>
            <a:ext cx="5325989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800" b="1" dirty="0"/>
              <a:t>1. Data Preparation:</a:t>
            </a:r>
            <a:endParaRPr lang="en-US" sz="8800" dirty="0"/>
          </a:p>
          <a:p>
            <a:r>
              <a:rPr lang="en-US" sz="8800" dirty="0"/>
              <a:t>Features (X): Flight Number, Payload Mass, Launch Site, Orbit, and engineered variables</a:t>
            </a:r>
          </a:p>
          <a:p>
            <a:r>
              <a:rPr lang="en-US" sz="8800" dirty="0"/>
              <a:t>Target (Y): Binary landing outcome (Class)</a:t>
            </a:r>
          </a:p>
          <a:p>
            <a:r>
              <a:rPr lang="en-US" sz="8800" dirty="0"/>
              <a:t>Applied StandardScaler to normalize features</a:t>
            </a:r>
          </a:p>
          <a:p>
            <a:r>
              <a:rPr lang="en-US" sz="8800" dirty="0"/>
              <a:t>Split: 80% training, 20% testing</a:t>
            </a:r>
          </a:p>
          <a:p>
            <a:pPr marL="0" indent="0">
              <a:buNone/>
            </a:pPr>
            <a:endParaRPr lang="en-US" sz="8800" dirty="0"/>
          </a:p>
          <a:p>
            <a:r>
              <a:rPr lang="en-US" sz="8800" b="1" dirty="0"/>
              <a:t>2. Models Evaluated:</a:t>
            </a:r>
            <a:endParaRPr lang="en-US" sz="8800" dirty="0"/>
          </a:p>
          <a:p>
            <a:r>
              <a:rPr lang="en-US" sz="8800" dirty="0"/>
              <a:t>Logistic Regression</a:t>
            </a:r>
          </a:p>
          <a:p>
            <a:r>
              <a:rPr lang="en-US" sz="8800" dirty="0"/>
              <a:t>Support Vector Machine (SVC)</a:t>
            </a:r>
          </a:p>
          <a:p>
            <a:r>
              <a:rPr lang="en-US" sz="8800" dirty="0"/>
              <a:t>Decision Tree Classifier</a:t>
            </a:r>
          </a:p>
          <a:p>
            <a:r>
              <a:rPr lang="en-US" sz="8800" dirty="0"/>
              <a:t>K-Neighbors Classifier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E6574C5-33C4-B633-DB17-98471C51E7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 - Predictive Analysis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37FDBF69-8633-B429-2796-B63BB5659E6A}"/>
              </a:ext>
            </a:extLst>
          </p:cNvPr>
          <p:cNvSpPr txBox="1">
            <a:spLocks/>
          </p:cNvSpPr>
          <p:nvPr/>
        </p:nvSpPr>
        <p:spPr>
          <a:xfrm>
            <a:off x="6475485" y="1928628"/>
            <a:ext cx="5325989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dirty="0"/>
              <a:t>3. Hyperparameter Optimization:</a:t>
            </a:r>
            <a:endParaRPr lang="en-US" sz="2200" dirty="0"/>
          </a:p>
          <a:p>
            <a:r>
              <a:rPr lang="en-US" sz="2200" dirty="0"/>
              <a:t>Used </a:t>
            </a:r>
            <a:r>
              <a:rPr lang="en-US" sz="2200" dirty="0" err="1"/>
              <a:t>GridSearchCV</a:t>
            </a:r>
            <a:r>
              <a:rPr lang="en-US" sz="2200" dirty="0"/>
              <a:t> with 10-fold cross-validation</a:t>
            </a:r>
          </a:p>
          <a:p>
            <a:r>
              <a:rPr lang="en-US" sz="2200" dirty="0"/>
              <a:t>Tested multiple parameter combinations for each algorithm</a:t>
            </a:r>
          </a:p>
          <a:p>
            <a:r>
              <a:rPr lang="en-US" sz="2200" dirty="0"/>
              <a:t>Selected best performing configurations</a:t>
            </a:r>
          </a:p>
          <a:p>
            <a:endParaRPr lang="en-US" sz="2200" dirty="0"/>
          </a:p>
          <a:p>
            <a:pPr marL="0" indent="0">
              <a:buNone/>
            </a:pPr>
            <a:r>
              <a:rPr lang="en-US" sz="2200" b="1" dirty="0"/>
              <a:t>4. Evaluation Metrics:</a:t>
            </a:r>
            <a:endParaRPr lang="en-US" sz="2200" dirty="0"/>
          </a:p>
          <a:p>
            <a:r>
              <a:rPr lang="en-US" sz="2200" dirty="0"/>
              <a:t>Accuracy, Precision, Recall, F1-Score</a:t>
            </a:r>
          </a:p>
          <a:p>
            <a:r>
              <a:rPr lang="en-US" sz="2200" dirty="0"/>
              <a:t>Confusion Matrix analysis</a:t>
            </a:r>
          </a:p>
          <a:p>
            <a:r>
              <a:rPr lang="en-US" sz="2200" dirty="0"/>
              <a:t>Jaccard Similarity Score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A001DBE-78DB-A0BF-ED90-759889C9449F}"/>
              </a:ext>
            </a:extLst>
          </p:cNvPr>
          <p:cNvSpPr txBox="1">
            <a:spLocks/>
          </p:cNvSpPr>
          <p:nvPr/>
        </p:nvSpPr>
        <p:spPr>
          <a:xfrm>
            <a:off x="701822" y="1379579"/>
            <a:ext cx="5325989" cy="54904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600" b="1" dirty="0">
                <a:solidFill>
                  <a:schemeClr val="tx1"/>
                </a:solidFill>
              </a:rPr>
              <a:t>Predictive Analysis Methodology</a:t>
            </a:r>
          </a:p>
        </p:txBody>
      </p:sp>
    </p:spTree>
    <p:extLst>
      <p:ext uri="{BB962C8B-B14F-4D97-AF65-F5344CB8AC3E}">
        <p14:creationId xmlns:p14="http://schemas.microsoft.com/office/powerpoint/2010/main" val="423103163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216</TotalTime>
  <Words>3688</Words>
  <Application>Microsoft Office PowerPoint</Application>
  <PresentationFormat>Widescreen</PresentationFormat>
  <Paragraphs>640</Paragraphs>
  <Slides>43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Nyein Min Tun</cp:lastModifiedBy>
  <cp:revision>211</cp:revision>
  <dcterms:created xsi:type="dcterms:W3CDTF">2021-04-29T18:58:34Z</dcterms:created>
  <dcterms:modified xsi:type="dcterms:W3CDTF">2025-10-19T13:06:13Z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